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9144000" cy="6858000"/>
  <p:notesSz cx="6858000" cy="9144000"/>
  <p:defaultTextStyle>
    <a:lvl1pPr>
      <a:defRPr>
        <a:latin typeface="+mn-lt"/>
        <a:ea typeface="+mn-ea"/>
        <a:cs typeface="+mn-cs"/>
        <a:sym typeface="Avenir Roman"/>
      </a:defRPr>
    </a:lvl1pPr>
    <a:lvl2pPr>
      <a:defRPr>
        <a:latin typeface="+mn-lt"/>
        <a:ea typeface="+mn-ea"/>
        <a:cs typeface="+mn-cs"/>
        <a:sym typeface="Avenir Roman"/>
      </a:defRPr>
    </a:lvl2pPr>
    <a:lvl3pPr>
      <a:defRPr>
        <a:latin typeface="+mn-lt"/>
        <a:ea typeface="+mn-ea"/>
        <a:cs typeface="+mn-cs"/>
        <a:sym typeface="Avenir Roman"/>
      </a:defRPr>
    </a:lvl3pPr>
    <a:lvl4pPr>
      <a:defRPr>
        <a:latin typeface="+mn-lt"/>
        <a:ea typeface="+mn-ea"/>
        <a:cs typeface="+mn-cs"/>
        <a:sym typeface="Avenir Roman"/>
      </a:defRPr>
    </a:lvl4pPr>
    <a:lvl5pPr>
      <a:defRPr>
        <a:latin typeface="+mn-lt"/>
        <a:ea typeface="+mn-ea"/>
        <a:cs typeface="+mn-cs"/>
        <a:sym typeface="Avenir Roman"/>
      </a:defRPr>
    </a:lvl5pPr>
    <a:lvl6pPr>
      <a:defRPr>
        <a:latin typeface="+mn-lt"/>
        <a:ea typeface="+mn-ea"/>
        <a:cs typeface="+mn-cs"/>
        <a:sym typeface="Avenir Roman"/>
      </a:defRPr>
    </a:lvl6pPr>
    <a:lvl7pPr>
      <a:defRPr>
        <a:latin typeface="+mn-lt"/>
        <a:ea typeface="+mn-ea"/>
        <a:cs typeface="+mn-cs"/>
        <a:sym typeface="Avenir Roman"/>
      </a:defRPr>
    </a:lvl7pPr>
    <a:lvl8pPr>
      <a:defRPr>
        <a:latin typeface="+mn-lt"/>
        <a:ea typeface="+mn-ea"/>
        <a:cs typeface="+mn-cs"/>
        <a:sym typeface="Avenir Roman"/>
      </a:defRPr>
    </a:lvl8pPr>
    <a:lvl9pPr>
      <a:defRPr>
        <a:latin typeface="+mn-lt"/>
        <a:ea typeface="+mn-ea"/>
        <a:cs typeface="+mn-cs"/>
        <a:sym typeface="Avenir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7" name="Shape 4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2" name="Shape 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1200"/>
              <a:t>926 produits inscrits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Texte niveau 1</a:t>
            </a:r>
            <a:endParaRPr sz="32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Texte niveau 2</a:t>
            </a:r>
            <a:endParaRPr sz="32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Texte niveau 3</a:t>
            </a:r>
            <a:endParaRPr sz="32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Texte niveau 4</a:t>
            </a:r>
            <a:endParaRPr sz="32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Texte niveau 5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274638"/>
            <a:ext cx="6019800" cy="658336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22312" y="2906713"/>
            <a:ext cx="7772401" cy="150019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Texte niveau 1</a:t>
            </a:r>
            <a:endParaRPr sz="20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Texte niveau 2</a:t>
            </a:r>
            <a:endParaRPr sz="20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Texte niveau 3</a:t>
            </a:r>
            <a:endParaRPr sz="20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Texte niveau 4</a:t>
            </a:r>
            <a:endParaRPr sz="20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Texte niveau 5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435464"/>
            <a:ext cx="4040188" cy="7394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 lvl="0">
              <a:defRPr b="0" sz="1800"/>
            </a:pPr>
            <a:r>
              <a:rPr b="1" sz="2400"/>
              <a:t>Texte niveau 1</a:t>
            </a:r>
            <a:endParaRPr b="1" sz="2400"/>
          </a:p>
          <a:p>
            <a:pPr lvl="1">
              <a:defRPr b="0" sz="1800"/>
            </a:pPr>
            <a:r>
              <a:rPr b="1" sz="2400"/>
              <a:t>Texte niveau 2</a:t>
            </a:r>
            <a:endParaRPr b="1" sz="2400"/>
          </a:p>
          <a:p>
            <a:pPr lvl="2">
              <a:defRPr b="0" sz="1800"/>
            </a:pPr>
            <a:r>
              <a:rPr b="1" sz="2400"/>
              <a:t>Texte niveau 3</a:t>
            </a:r>
            <a:endParaRPr b="1" sz="2400"/>
          </a:p>
          <a:p>
            <a:pPr lvl="3">
              <a:defRPr b="0" sz="1800"/>
            </a:pPr>
            <a:r>
              <a:rPr b="1" sz="2400"/>
              <a:t>Texte niveau 4</a:t>
            </a:r>
            <a:endParaRPr b="1" sz="2400"/>
          </a:p>
          <a:p>
            <a:pPr lvl="4">
              <a:defRPr b="0" sz="1800"/>
            </a:pPr>
            <a:r>
              <a:rPr b="1" sz="2400"/>
              <a:t>Texte niveau 5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27" name="Shape 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0"/>
            <a:ext cx="3008316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Texte du titre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792288" y="4800600"/>
            <a:ext cx="5486404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Texte du titre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792288" y="5367337"/>
            <a:ext cx="5486404" cy="80486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0">
              <a:spcBef>
                <a:spcPts val="300"/>
              </a:spcBef>
              <a:buSzTx/>
              <a:buFontTx/>
              <a:buNone/>
              <a:defRPr sz="1400"/>
            </a:lvl2pPr>
            <a:lvl3pPr marL="0" indent="0">
              <a:spcBef>
                <a:spcPts val="300"/>
              </a:spcBef>
              <a:buSzTx/>
              <a:buFontTx/>
              <a:buNone/>
              <a:defRPr sz="1400"/>
            </a:lvl3pPr>
            <a:lvl4pPr marL="0" indent="0">
              <a:spcBef>
                <a:spcPts val="300"/>
              </a:spcBef>
              <a:buSzTx/>
              <a:buFontTx/>
              <a:buNone/>
              <a:defRPr sz="1400"/>
            </a:lvl4pPr>
            <a:lvl5pPr marL="0" indent="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Texte niveau 1</a:t>
            </a:r>
            <a:endParaRPr sz="1400"/>
          </a:p>
          <a:p>
            <a:pPr lvl="1">
              <a:defRPr sz="1800"/>
            </a:pPr>
            <a:r>
              <a:rPr sz="1400"/>
              <a:t>Texte niveau 2</a:t>
            </a:r>
            <a:endParaRPr sz="1400"/>
          </a:p>
          <a:p>
            <a:pPr lvl="2">
              <a:defRPr sz="1800"/>
            </a:pPr>
            <a:r>
              <a:rPr sz="1400"/>
              <a:t>Texte niveau 3</a:t>
            </a:r>
            <a:endParaRPr sz="1400"/>
          </a:p>
          <a:p>
            <a:pPr lvl="3">
              <a:defRPr sz="1800"/>
            </a:pPr>
            <a:r>
              <a:rPr sz="1400"/>
              <a:t>Texte niveau 4</a:t>
            </a:r>
            <a:endParaRPr sz="1400"/>
          </a:p>
          <a:p>
            <a:pPr lvl="4">
              <a:defRPr sz="1800"/>
            </a:pPr>
            <a:r>
              <a:rPr sz="1400"/>
              <a:t>Texte niveau 5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3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2.jpeg"/><Relationship Id="rId4" Type="http://schemas.openxmlformats.org/officeDocument/2006/relationships/image" Target="../media/image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1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3.jpeg"/><Relationship Id="rId5" Type="http://schemas.openxmlformats.org/officeDocument/2006/relationships/image" Target="../media/image1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9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3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8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8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8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2.png"/><Relationship Id="rId4" Type="http://schemas.openxmlformats.org/officeDocument/2006/relationships/image" Target="../media/image15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2.png"/><Relationship Id="rId4" Type="http://schemas.openxmlformats.org/officeDocument/2006/relationships/image" Target="../media/image15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2.png"/><Relationship Id="rId4" Type="http://schemas.openxmlformats.org/officeDocument/2006/relationships/image" Target="../media/image15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4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2.png"/><Relationship Id="rId4" Type="http://schemas.openxmlformats.org/officeDocument/2006/relationships/image" Target="../media/image15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6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2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357158" y="1785926"/>
            <a:ext cx="8215370" cy="1571642"/>
          </a:xfrm>
          <a:prstGeom prst="rect">
            <a:avLst/>
          </a:prstGeom>
        </p:spPr>
        <p:txBody>
          <a:bodyPr/>
          <a:lstStyle/>
          <a:p>
            <a:pPr lvl="0" defTabSz="804672">
              <a:defRPr sz="1800"/>
            </a:pPr>
            <a:r>
              <a:rPr sz="3400">
                <a:solidFill>
                  <a:srgbClr val="002060"/>
                </a:solidFill>
                <a:effectLst>
                  <a:outerShdw sx="100000" sy="100000" kx="0" ky="0" algn="b" rotWithShape="0" blurRad="38100" dist="33528" dir="2700000">
                    <a:srgbClr val="000000">
                      <a:alpha val="43137"/>
                    </a:srgbClr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Concours Tunisien des Produits </a:t>
            </a:r>
            <a:br>
              <a:rPr sz="3400">
                <a:solidFill>
                  <a:srgbClr val="002060"/>
                </a:solidFill>
                <a:effectLst>
                  <a:outerShdw sx="100000" sy="100000" kx="0" ky="0" algn="b" rotWithShape="0" blurRad="38100" dist="33528" dir="2700000">
                    <a:srgbClr val="000000">
                      <a:alpha val="43137"/>
                    </a:srgbClr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sz="3400">
                <a:solidFill>
                  <a:srgbClr val="002060"/>
                </a:solidFill>
                <a:effectLst>
                  <a:outerShdw sx="100000" sy="100000" kx="0" ky="0" algn="b" rotWithShape="0" blurRad="38100" dist="33528" dir="2700000">
                    <a:srgbClr val="000000">
                      <a:alpha val="43137"/>
                    </a:srgbClr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du Terroir</a:t>
            </a:r>
            <a:br>
              <a:rPr sz="3400">
                <a:solidFill>
                  <a:srgbClr val="002060"/>
                </a:solidFill>
                <a:effectLst>
                  <a:outerShdw sx="100000" sy="100000" kx="0" ky="0" algn="b" rotWithShape="0" blurRad="38100" dist="33528" dir="2700000">
                    <a:srgbClr val="000000">
                      <a:alpha val="43137"/>
                    </a:srgbClr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sz="3400">
                <a:solidFill>
                  <a:srgbClr val="002060"/>
                </a:solidFill>
                <a:effectLst>
                  <a:outerShdw sx="100000" sy="100000" kx="0" ky="0" algn="b" rotWithShape="0" blurRad="38100" dist="33528" dir="2700000">
                    <a:srgbClr val="000000">
                      <a:alpha val="43137"/>
                    </a:srgbClr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2éme Édition 2019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1" name="image1.jpeg" descr="C:\Documents and Settings\administrateur.APIADOM\Bureau\fond _ecra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3040" y="3857652"/>
            <a:ext cx="5857920" cy="3000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2.jpeg" descr="C:\Documents and Settings\administrateur.APIADOM\Bureau\logo tabliers (4)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02" y="1"/>
            <a:ext cx="9072600" cy="12144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xfrm>
            <a:off x="214282" y="1285859"/>
            <a:ext cx="8229601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44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Prix</a:t>
            </a:r>
            <a:r>
              <a:rPr sz="4400"/>
              <a:t> </a:t>
            </a:r>
            <a:r>
              <a:rPr b="1" sz="44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d’Excellence</a:t>
            </a:r>
          </a:p>
        </p:txBody>
      </p:sp>
      <p:pic>
        <p:nvPicPr>
          <p:cNvPr id="200" name="image5.jpeg" descr="C:\Documents and Settings\administrateur.APIADOM\Bureau\téléchargement12)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90892" y="4310078"/>
            <a:ext cx="1924056" cy="2119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3.jpeg" descr="C:\Documents and Settings\administrateur.APIADOM\Bureau\logo tablier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0"/>
            <a:ext cx="2239969" cy="1428738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 flipH="1" flipV="1">
            <a:off x="1857355" y="2428868"/>
            <a:ext cx="4500596" cy="7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203" name="image4.jpeg" descr="C:\Documents and Settings\administrateur.APIADOM\Bureau\excelle(1)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2263" y="1428736"/>
            <a:ext cx="1643080" cy="10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4.jpeg" descr="C:\Documents and Settings\administrateur.APIADOM\Bureau\excelle(1)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43" y="1428736"/>
            <a:ext cx="1643079" cy="10001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Group 207"/>
          <p:cNvGrpSpPr/>
          <p:nvPr/>
        </p:nvGrpSpPr>
        <p:grpSpPr>
          <a:xfrm>
            <a:off x="1142970" y="2857488"/>
            <a:ext cx="6357994" cy="1188834"/>
            <a:chOff x="-1" y="0"/>
            <a:chExt cx="6357992" cy="1188832"/>
          </a:xfrm>
        </p:grpSpPr>
        <p:sp>
          <p:nvSpPr>
            <p:cNvPr id="205" name="Shape 205"/>
            <p:cNvSpPr/>
            <p:nvPr/>
          </p:nvSpPr>
          <p:spPr>
            <a:xfrm>
              <a:off x="-2" y="-1"/>
              <a:ext cx="6357994" cy="1188833"/>
            </a:xfrm>
            <a:prstGeom prst="roundRect">
              <a:avLst>
                <a:gd name="adj" fmla="val 50000"/>
              </a:avLst>
            </a:prstGeom>
            <a:solidFill>
              <a:srgbClr val="F39B1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>
              <a:off x="174094" y="337423"/>
              <a:ext cx="6009800" cy="513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600">
                  <a:solidFill>
                    <a:srgbClr val="00206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002060"/>
                  </a:solidFill>
                </a:rPr>
                <a:t>Légumes</a:t>
              </a:r>
            </a:p>
          </p:txBody>
        </p:sp>
      </p:grpSp>
      <p:grpSp>
        <p:nvGrpSpPr>
          <p:cNvPr id="210" name="Group 210"/>
          <p:cNvGrpSpPr/>
          <p:nvPr/>
        </p:nvGrpSpPr>
        <p:grpSpPr>
          <a:xfrm>
            <a:off x="5416221" y="4786316"/>
            <a:ext cx="3299191" cy="928706"/>
            <a:chOff x="-1" y="0"/>
            <a:chExt cx="3299189" cy="928704"/>
          </a:xfrm>
        </p:grpSpPr>
        <p:sp>
          <p:nvSpPr>
            <p:cNvPr id="208" name="Shape 208"/>
            <p:cNvSpPr/>
            <p:nvPr/>
          </p:nvSpPr>
          <p:spPr>
            <a:xfrm>
              <a:off x="-2" y="-1"/>
              <a:ext cx="3299191" cy="928705"/>
            </a:xfrm>
            <a:prstGeom prst="roundRect">
              <a:avLst>
                <a:gd name="adj" fmla="val 50000"/>
              </a:avLst>
            </a:prstGeom>
            <a:solidFill>
              <a:srgbClr val="F39B1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>
                  <a:solidFill>
                    <a:srgbClr val="00206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9" name="Shape 209"/>
            <p:cNvSpPr/>
            <p:nvPr/>
          </p:nvSpPr>
          <p:spPr>
            <a:xfrm>
              <a:off x="136002" y="330998"/>
              <a:ext cx="3027184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>
                  <a:solidFill>
                    <a:srgbClr val="00206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effectLst/>
                </a:defRPr>
              </a:pPr>
              <a:r>
                <a:rPr b="1">
                  <a:solidFill>
                    <a:srgbClr val="00206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rPr>
                <a:t>SUN ANTIPASTI </a:t>
              </a:r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-5" y="4714880"/>
            <a:ext cx="3143252" cy="1000144"/>
            <a:chOff x="0" y="0"/>
            <a:chExt cx="3143251" cy="1000142"/>
          </a:xfrm>
        </p:grpSpPr>
        <p:sp>
          <p:nvSpPr>
            <p:cNvPr id="211" name="Shape 211"/>
            <p:cNvSpPr/>
            <p:nvPr/>
          </p:nvSpPr>
          <p:spPr>
            <a:xfrm>
              <a:off x="-1" y="-1"/>
              <a:ext cx="3143252" cy="1000143"/>
            </a:xfrm>
            <a:prstGeom prst="roundRect">
              <a:avLst>
                <a:gd name="adj" fmla="val 50000"/>
              </a:avLst>
            </a:prstGeom>
            <a:solidFill>
              <a:srgbClr val="F39B1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2" name="Shape 212"/>
            <p:cNvSpPr/>
            <p:nvPr/>
          </p:nvSpPr>
          <p:spPr>
            <a:xfrm>
              <a:off x="146464" y="354016"/>
              <a:ext cx="2850321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002060"/>
                  </a:solidFill>
                </a:rPr>
                <a:t>Artichauts marinés</a:t>
              </a:r>
            </a:p>
          </p:txBody>
        </p:sp>
      </p:grpSp>
      <p:sp>
        <p:nvSpPr>
          <p:cNvPr id="214" name="Shape 214"/>
          <p:cNvSpPr/>
          <p:nvPr/>
        </p:nvSpPr>
        <p:spPr>
          <a:xfrm>
            <a:off x="714348" y="1500174"/>
            <a:ext cx="571510" cy="68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215" name="Shape 215"/>
          <p:cNvSpPr/>
          <p:nvPr/>
        </p:nvSpPr>
        <p:spPr>
          <a:xfrm>
            <a:off x="7143767" y="1428736"/>
            <a:ext cx="571510" cy="68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</p:txBody>
      </p:sp>
      <p:sp>
        <p:nvSpPr>
          <p:cNvPr id="216" name="Shape 216"/>
          <p:cNvSpPr/>
          <p:nvPr/>
        </p:nvSpPr>
        <p:spPr>
          <a:xfrm>
            <a:off x="571471" y="4253219"/>
            <a:ext cx="1714514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2060"/>
                </a:solidFill>
              </a:rPr>
              <a:t>Produit</a:t>
            </a:r>
          </a:p>
        </p:txBody>
      </p:sp>
      <p:sp>
        <p:nvSpPr>
          <p:cNvPr id="217" name="Shape 217"/>
          <p:cNvSpPr/>
          <p:nvPr/>
        </p:nvSpPr>
        <p:spPr>
          <a:xfrm>
            <a:off x="6215074" y="4324656"/>
            <a:ext cx="1714515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2060"/>
                </a:solidFill>
              </a:rPr>
              <a:t>Producteur</a:t>
            </a:r>
          </a:p>
        </p:txBody>
      </p:sp>
      <p:pic>
        <p:nvPicPr>
          <p:cNvPr id="218" name="image10.jpeg" descr="C:\Documents and Settings\administrateur.APIADOM\Bureau\images (1)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43767" y="5786477"/>
            <a:ext cx="2000233" cy="10715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xfrm>
            <a:off x="285719" y="1500181"/>
            <a:ext cx="8286809" cy="2000257"/>
          </a:xfrm>
          <a:prstGeom prst="rect">
            <a:avLst/>
          </a:prstGeom>
          <a:ln w="9525">
            <a:solidFill>
              <a:srgbClr val="0F253F"/>
            </a:solidFill>
            <a:bevel/>
          </a:ln>
        </p:spPr>
        <p:txBody>
          <a:bodyPr lIns="0" tIns="0" rIns="0" bIns="0"/>
          <a:lstStyle/>
          <a:p>
            <a:pPr lvl="0" defTabSz="365758">
              <a:defRPr sz="1800"/>
            </a:pPr>
            <a:br/>
            <a:br/>
            <a:r>
              <a:rPr b="1" sz="2400">
                <a:solidFill>
                  <a:srgbClr val="002060"/>
                </a:solidFill>
              </a:rPr>
              <a:t>Catégorie A</a:t>
            </a:r>
            <a:br>
              <a:rPr b="1" sz="2400">
                <a:solidFill>
                  <a:srgbClr val="002060"/>
                </a:solidFill>
              </a:rPr>
            </a:br>
            <a:r>
              <a:rPr b="1" sz="2400">
                <a:solidFill>
                  <a:srgbClr val="002060"/>
                </a:solidFill>
              </a:rPr>
              <a:t>Olives et Huiles d’olive</a:t>
            </a:r>
            <a:br>
              <a:rPr b="1" sz="2400">
                <a:solidFill>
                  <a:srgbClr val="002060"/>
                </a:solidFill>
              </a:rPr>
            </a:br>
            <a:br>
              <a:rPr b="1" sz="2400">
                <a:solidFill>
                  <a:srgbClr val="002060"/>
                </a:solidFill>
              </a:rPr>
            </a:br>
          </a:p>
        </p:txBody>
      </p:sp>
      <p:pic>
        <p:nvPicPr>
          <p:cNvPr id="221" name="image11.jpeg" descr="C:\Documents and Settings\administrateur.APIADOM\Bureau\téléchargemen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12" y="4762498"/>
            <a:ext cx="2857488" cy="2095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487" y="3643314"/>
            <a:ext cx="1214448" cy="9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23562" y="4714883"/>
            <a:ext cx="1219947" cy="915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72000" y="5643578"/>
            <a:ext cx="1214447" cy="10001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7" name="Group 227"/>
          <p:cNvGrpSpPr/>
          <p:nvPr/>
        </p:nvGrpSpPr>
        <p:grpSpPr>
          <a:xfrm>
            <a:off x="1142967" y="3714745"/>
            <a:ext cx="1714526" cy="785831"/>
            <a:chOff x="-1" y="0"/>
            <a:chExt cx="1714524" cy="785830"/>
          </a:xfrm>
        </p:grpSpPr>
        <p:sp>
          <p:nvSpPr>
            <p:cNvPr id="225" name="Shape 225"/>
            <p:cNvSpPr/>
            <p:nvPr/>
          </p:nvSpPr>
          <p:spPr>
            <a:xfrm>
              <a:off x="-2" y="-1"/>
              <a:ext cx="1714526" cy="785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21600" y="0"/>
                  </a:lnTo>
                  <a:cubicBezTo>
                    <a:pt x="19612" y="0"/>
                    <a:pt x="18000" y="4835"/>
                    <a:pt x="18000" y="10800"/>
                  </a:cubicBezTo>
                  <a:cubicBezTo>
                    <a:pt x="18000" y="16765"/>
                    <a:pt x="19612" y="21600"/>
                    <a:pt x="216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CC9900"/>
            </a:solidFill>
            <a:ln w="25400" cap="flat">
              <a:solidFill>
                <a:srgbClr val="CC99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6" name="Shape 226"/>
            <p:cNvSpPr/>
            <p:nvPr/>
          </p:nvSpPr>
          <p:spPr>
            <a:xfrm>
              <a:off x="285753" y="94460"/>
              <a:ext cx="1143016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4000">
                  <a:solidFill>
                    <a:srgbClr val="FFFFFF"/>
                  </a:solidFill>
                </a:rPr>
                <a:t>7</a:t>
              </a:r>
            </a:p>
          </p:txBody>
        </p:sp>
      </p:grpSp>
      <p:grpSp>
        <p:nvGrpSpPr>
          <p:cNvPr id="230" name="Group 230"/>
          <p:cNvGrpSpPr/>
          <p:nvPr/>
        </p:nvGrpSpPr>
        <p:grpSpPr>
          <a:xfrm>
            <a:off x="2214538" y="4857755"/>
            <a:ext cx="1714526" cy="714393"/>
            <a:chOff x="-1" y="-1"/>
            <a:chExt cx="1714524" cy="714392"/>
          </a:xfrm>
        </p:grpSpPr>
        <p:sp>
          <p:nvSpPr>
            <p:cNvPr id="228" name="Shape 228"/>
            <p:cNvSpPr/>
            <p:nvPr/>
          </p:nvSpPr>
          <p:spPr>
            <a:xfrm>
              <a:off x="-2" y="-2"/>
              <a:ext cx="1714526" cy="714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21600" y="0"/>
                  </a:lnTo>
                  <a:cubicBezTo>
                    <a:pt x="19612" y="0"/>
                    <a:pt x="18000" y="4835"/>
                    <a:pt x="18000" y="10800"/>
                  </a:cubicBezTo>
                  <a:cubicBezTo>
                    <a:pt x="18000" y="16765"/>
                    <a:pt x="19612" y="21600"/>
                    <a:pt x="216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808080"/>
            </a:solidFill>
            <a:ln w="25400" cap="flat">
              <a:solidFill>
                <a:srgbClr val="80808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9" name="Shape 229"/>
            <p:cNvSpPr/>
            <p:nvPr/>
          </p:nvSpPr>
          <p:spPr>
            <a:xfrm>
              <a:off x="285753" y="58741"/>
              <a:ext cx="1143016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400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233" name="Group 233"/>
          <p:cNvGrpSpPr/>
          <p:nvPr/>
        </p:nvGrpSpPr>
        <p:grpSpPr>
          <a:xfrm>
            <a:off x="2786041" y="5857891"/>
            <a:ext cx="1785965" cy="714390"/>
            <a:chOff x="0" y="0"/>
            <a:chExt cx="1785963" cy="714389"/>
          </a:xfrm>
        </p:grpSpPr>
        <p:sp>
          <p:nvSpPr>
            <p:cNvPr id="231" name="Shape 231"/>
            <p:cNvSpPr/>
            <p:nvPr/>
          </p:nvSpPr>
          <p:spPr>
            <a:xfrm>
              <a:off x="-1" y="-1"/>
              <a:ext cx="1785964" cy="71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21600" y="0"/>
                  </a:lnTo>
                  <a:cubicBezTo>
                    <a:pt x="19612" y="0"/>
                    <a:pt x="18000" y="4835"/>
                    <a:pt x="18000" y="10800"/>
                  </a:cubicBezTo>
                  <a:cubicBezTo>
                    <a:pt x="18000" y="16765"/>
                    <a:pt x="19612" y="21600"/>
                    <a:pt x="216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993300"/>
            </a:solidFill>
            <a:ln w="25400" cap="flat">
              <a:solidFill>
                <a:srgbClr val="9933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>
              <a:off x="297659" y="90490"/>
              <a:ext cx="1190644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3600">
                  <a:solidFill>
                    <a:srgbClr val="FFFFFF"/>
                  </a:solidFill>
                </a:rPr>
                <a:t>10</a:t>
              </a:r>
            </a:p>
          </p:txBody>
        </p:sp>
      </p:grpSp>
      <p:pic>
        <p:nvPicPr>
          <p:cNvPr id="234" name="image3.jpeg" descr="C:\Documents and Settings\administrateur.APIADOM\Bureau\logo tabliers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57552" y="0"/>
            <a:ext cx="2239967" cy="1428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 Médailles de Bronze</a:t>
            </a:r>
          </a:p>
        </p:txBody>
      </p:sp>
      <p:graphicFrame>
        <p:nvGraphicFramePr>
          <p:cNvPr id="237" name="Table 237"/>
          <p:cNvGraphicFramePr/>
          <p:nvPr/>
        </p:nvGraphicFramePr>
        <p:xfrm>
          <a:off x="1428728" y="1500174"/>
          <a:ext cx="7400950" cy="252984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235808"/>
                <a:gridCol w="5165140"/>
              </a:tblGrid>
              <a:tr h="505968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Olives de table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993300"/>
                    </a:solidFill>
                  </a:tcPr>
                </a:tc>
                <a:tc hMerge="1">
                  <a:tcPr/>
                </a:tc>
              </a:tr>
              <a:tr h="50596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COMPTOIR DE CARTHAGE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Olives de table vertes cassées à l'Harissa (CHEMLALI+CHETOUI)</a:t>
                      </a:r>
                      <a:endParaRPr sz="1400"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4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venir Book"/>
                        </a:rPr>
                        <a:t>SAFIR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50596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COMPTOIR DE CARTHAGE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Olives de tables vertes cassées au citron (CHEMLALI+CHETOUI) </a:t>
                      </a:r>
                      <a:r>
                        <a:rPr i="1" sz="14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venir Book"/>
                        </a:rPr>
                        <a:t>SAFIR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50596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SACO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Olives de table vertes (MESKI) </a:t>
                      </a:r>
                      <a:r>
                        <a:rPr i="1" sz="14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venir Book"/>
                        </a:rPr>
                        <a:t>سیدي عبید     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50596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SACO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Olives de table noires (MESKI) </a:t>
                      </a:r>
                      <a:r>
                        <a:rPr i="1" sz="1400"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venir Book"/>
                        </a:rPr>
                        <a:t>سیدي عبید       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38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58081" y="0"/>
            <a:ext cx="1785924" cy="1428711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/>
          <p:nvPr/>
        </p:nvSpPr>
        <p:spPr>
          <a:xfrm flipH="1" flipV="1">
            <a:off x="428592" y="1214422"/>
            <a:ext cx="5929360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aphicFrame>
        <p:nvGraphicFramePr>
          <p:cNvPr id="240" name="Table 240"/>
          <p:cNvGraphicFramePr/>
          <p:nvPr/>
        </p:nvGraphicFramePr>
        <p:xfrm>
          <a:off x="1457331" y="4429130"/>
          <a:ext cx="7400950" cy="221458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241016"/>
                <a:gridCol w="5159932"/>
              </a:tblGrid>
              <a:tr h="584818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Huile d’olive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993300"/>
                    </a:solidFill>
                  </a:tcPr>
                </a:tc>
                <a:tc hMerge="1">
                  <a:tcPr/>
                </a:tc>
              </a:tr>
              <a:tr h="8092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SOCIETE CHEMLALI DE PRODUCTION AGRICOLE - HUILERIE MILADI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Huile d'olive conventionnelle (ZALMATI)      ZIANE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1025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SACO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Huile d'olive conventionnelle (CHETOUI)     OLEIVA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1025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FERMES ALI SFAR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Huile d'olive biologique (CHETOUI)     TESORO DEL RIO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41" name="image1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0100" y="2143116"/>
            <a:ext cx="357190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1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0100" y="2643182"/>
            <a:ext cx="357190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0100" y="3143248"/>
            <a:ext cx="357190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1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0100" y="3643314"/>
            <a:ext cx="357190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8662" y="5143512"/>
            <a:ext cx="357196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8662" y="5643578"/>
            <a:ext cx="357196" cy="357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12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8662" y="6143642"/>
            <a:ext cx="357196" cy="357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graphicFrame>
        <p:nvGraphicFramePr>
          <p:cNvPr id="250" name="Table 250"/>
          <p:cNvGraphicFramePr/>
          <p:nvPr/>
        </p:nvGraphicFramePr>
        <p:xfrm>
          <a:off x="1314456" y="2143116"/>
          <a:ext cx="7400950" cy="276823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241016"/>
                <a:gridCol w="5159932"/>
              </a:tblGrid>
              <a:tr h="891684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Huile d’olive aromatisé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993300"/>
                    </a:solidFill>
                  </a:tcPr>
                </a:tc>
                <a:tc hMerge="1">
                  <a:tcPr/>
                </a:tc>
              </a:tr>
              <a:tr h="62551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COMPTOIR DE CARTHAGE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Huile d'olive aromatisée au romarin   SAFIR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62551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COMPTOIR DE CARTHAGE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Huile d'olive aromatisée au citron   SAFIR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62551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MEDAGRO SA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Huile d'olive aromatisée à l'ail  RUSPINA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51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48" y="3000372"/>
            <a:ext cx="428632" cy="428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48" y="3500437"/>
            <a:ext cx="428632" cy="428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48" y="3929064"/>
            <a:ext cx="428632" cy="571511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357157" y="214289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4400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Médailles de Bronze</a:t>
            </a:r>
          </a:p>
        </p:txBody>
      </p:sp>
      <p:sp>
        <p:nvSpPr>
          <p:cNvPr id="255" name="Shape 255"/>
          <p:cNvSpPr/>
          <p:nvPr/>
        </p:nvSpPr>
        <p:spPr>
          <a:xfrm flipH="1" flipV="1">
            <a:off x="428592" y="1214422"/>
            <a:ext cx="5929360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256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58081" y="0"/>
            <a:ext cx="1785924" cy="1428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11.jpeg" descr="C:\Documents and Settings\administrateur.APIADOM\Bureau\téléchargement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8661" y="5072074"/>
            <a:ext cx="2435339" cy="17859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80808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80808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 Médailles d’Argent </a:t>
            </a:r>
          </a:p>
        </p:txBody>
      </p:sp>
      <p:pic>
        <p:nvPicPr>
          <p:cNvPr id="260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767" y="1"/>
            <a:ext cx="2000233" cy="1500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1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034" y="2000237"/>
            <a:ext cx="571507" cy="60959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62" name="Table 262"/>
          <p:cNvGraphicFramePr/>
          <p:nvPr/>
        </p:nvGraphicFramePr>
        <p:xfrm>
          <a:off x="1142975" y="1500174"/>
          <a:ext cx="7072364" cy="172896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536181"/>
                <a:gridCol w="3536181"/>
              </a:tblGrid>
              <a:tr h="464021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Olives de table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808080"/>
                    </a:solidFill>
                  </a:tcPr>
                </a:tc>
                <a:tc hMerge="1">
                  <a:tcPr/>
                </a:tc>
              </a:tr>
              <a:tr h="46402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COMPTOIR DE CARTHAGE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Olives violettes tailladées SAFIR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800913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TUNISIA NATURA PLUS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Olives de table noires séchées bio EL FIRMA BIO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</a:tbl>
          </a:graphicData>
        </a:graphic>
      </p:graphicFrame>
      <p:pic>
        <p:nvPicPr>
          <p:cNvPr id="263" name="image13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0034" y="2714618"/>
            <a:ext cx="571507" cy="609599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 flipH="1" flipV="1">
            <a:off x="357154" y="1285860"/>
            <a:ext cx="5857923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265" name="image11.jpeg" descr="C:\Documents and Settings\administrateur.APIADOM\Bureau\téléchargement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86512" y="5286388"/>
            <a:ext cx="2857488" cy="157161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66" name="Table 266"/>
          <p:cNvGraphicFramePr/>
          <p:nvPr/>
        </p:nvGraphicFramePr>
        <p:xfrm>
          <a:off x="1142975" y="3438540"/>
          <a:ext cx="7072364" cy="213360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536181"/>
                <a:gridCol w="3536181"/>
              </a:tblGrid>
              <a:tr h="572620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Huile</a:t>
                      </a:r>
                      <a:r>
                        <a:rPr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 </a:t>
                      </a:r>
                      <a:r>
                        <a:rPr sz="3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d’olive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808080"/>
                    </a:solidFill>
                  </a:tcPr>
                </a:tc>
                <a:tc hMerge="1">
                  <a:tcPr/>
                </a:tc>
              </a:tr>
              <a:tr h="57262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BEN SALAH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 Huile d'olive conventionnelle  (ZALMATI) HELIODORE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98835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SOCIETE CHEMLALI DE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PRODUCTION AGRICOLE –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HUILERIE MILADI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Huile d'olive conventionnelle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(JEMRI) ZIANE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</a:tbl>
          </a:graphicData>
        </a:graphic>
      </p:graphicFrame>
      <p:pic>
        <p:nvPicPr>
          <p:cNvPr id="267" name="image1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034" y="4105290"/>
            <a:ext cx="571507" cy="609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1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034" y="4819670"/>
            <a:ext cx="571507" cy="609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title"/>
          </p:nvPr>
        </p:nvSpPr>
        <p:spPr>
          <a:xfrm>
            <a:off x="457200" y="71413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CC99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CC9900"/>
                </a:solidFill>
              </a:rPr>
              <a:t> Médailles d’or</a:t>
            </a:r>
          </a:p>
        </p:txBody>
      </p:sp>
      <p:pic>
        <p:nvPicPr>
          <p:cNvPr id="271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5206" y="0"/>
            <a:ext cx="1928800" cy="1285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034" y="1785926"/>
            <a:ext cx="357196" cy="35719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73" name="Table 273"/>
          <p:cNvGraphicFramePr/>
          <p:nvPr/>
        </p:nvGraphicFramePr>
        <p:xfrm>
          <a:off x="1000100" y="1357296"/>
          <a:ext cx="7715306" cy="154418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049535"/>
                <a:gridCol w="4665769"/>
              </a:tblGrid>
              <a:tr h="369392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Olives de table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CC9900"/>
                    </a:solidFill>
                  </a:tcPr>
                </a:tc>
                <a:tc hMerge="1">
                  <a:tcPr/>
                </a:tc>
              </a:tr>
              <a:tr h="5873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COMPTOIR DE CARTHAGE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Olives vertes cassées au fenouille  (SAFIR)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873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JBALI NAIMA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Olives de table vertes  (CHETOUI) </a:t>
                      </a:r>
                      <a:endParaRPr sz="1400"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زیت الرّبّودي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4" name="Table 274"/>
          <p:cNvGraphicFramePr/>
          <p:nvPr/>
        </p:nvGraphicFramePr>
        <p:xfrm>
          <a:off x="1000100" y="3071809"/>
          <a:ext cx="7643866" cy="208788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944754"/>
                <a:gridCol w="4699112"/>
              </a:tblGrid>
              <a:tr h="417576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Huile d’olive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CC9900"/>
                    </a:solidFill>
                  </a:tcPr>
                </a:tc>
                <a:tc hMerge="1">
                  <a:tcPr/>
                </a:tc>
              </a:tr>
              <a:tr h="41757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GDA ZEMNIA EL MAAMOURA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Huile d'olive conventionnelle (ROUKHAMI)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41757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SOMEPRA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Huile d'olive conventionnelle (CHEMLALI) HOUBA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41757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SOCIETE AGRICOLE NOUR EL AIN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Huile d'olive conventionnelle (CHETOUI) UTIQUE VALLEY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41757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SDA ZITOUNA 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Huile d'olive conventionnelle (CHETOUI+CHEMLALI) SMENJA ZITOUNA OIL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75" name="image14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0034" y="2357428"/>
            <a:ext cx="357196" cy="357194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 flipH="1" flipV="1">
            <a:off x="142840" y="1071547"/>
            <a:ext cx="6429427" cy="1590"/>
          </a:xfrm>
          <a:prstGeom prst="line">
            <a:avLst/>
          </a:prstGeom>
          <a:ln>
            <a:solidFill>
              <a:srgbClr val="558ED5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277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470" y="3429000"/>
            <a:ext cx="357164" cy="357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470" y="3857628"/>
            <a:ext cx="357164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470" y="4286255"/>
            <a:ext cx="357196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4" y="4714883"/>
            <a:ext cx="357164" cy="35719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81" name="Table 281"/>
          <p:cNvGraphicFramePr/>
          <p:nvPr/>
        </p:nvGraphicFramePr>
        <p:xfrm>
          <a:off x="1000100" y="5572140"/>
          <a:ext cx="7715306" cy="100069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049535"/>
                <a:gridCol w="4665769"/>
              </a:tblGrid>
              <a:tr h="386342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Huile d’olive biologique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CC9900"/>
                    </a:solidFill>
                  </a:tcPr>
                </a:tc>
                <a:tc hMerge="1">
                  <a:tcPr/>
                </a:tc>
              </a:tr>
              <a:tr h="614345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SOCIETE EZZITOUNA OIL DU SAHEL TUNISIEN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Huile d'olive biologique (CHEMLALI)(OLIVAIE)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82" name="image1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0034" y="6072206"/>
            <a:ext cx="428596" cy="357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487" y="3643314"/>
            <a:ext cx="1214448" cy="9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3562" y="4714883"/>
            <a:ext cx="1219947" cy="915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0" y="5643578"/>
            <a:ext cx="1214447" cy="10001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9" name="Group 289"/>
          <p:cNvGrpSpPr/>
          <p:nvPr/>
        </p:nvGrpSpPr>
        <p:grpSpPr>
          <a:xfrm>
            <a:off x="1142967" y="3714745"/>
            <a:ext cx="1714526" cy="785831"/>
            <a:chOff x="-1" y="0"/>
            <a:chExt cx="1714524" cy="785830"/>
          </a:xfrm>
        </p:grpSpPr>
        <p:sp>
          <p:nvSpPr>
            <p:cNvPr id="287" name="Shape 287"/>
            <p:cNvSpPr/>
            <p:nvPr/>
          </p:nvSpPr>
          <p:spPr>
            <a:xfrm>
              <a:off x="-2" y="-1"/>
              <a:ext cx="1714526" cy="785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21600" y="0"/>
                  </a:lnTo>
                  <a:cubicBezTo>
                    <a:pt x="19612" y="0"/>
                    <a:pt x="18000" y="4835"/>
                    <a:pt x="18000" y="10800"/>
                  </a:cubicBezTo>
                  <a:cubicBezTo>
                    <a:pt x="18000" y="16765"/>
                    <a:pt x="19612" y="21600"/>
                    <a:pt x="216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CC9900"/>
            </a:solidFill>
            <a:ln w="25400" cap="flat">
              <a:solidFill>
                <a:srgbClr val="CC99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8" name="Shape 288"/>
            <p:cNvSpPr/>
            <p:nvPr/>
          </p:nvSpPr>
          <p:spPr>
            <a:xfrm>
              <a:off x="285753" y="94460"/>
              <a:ext cx="1143016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4000">
                  <a:solidFill>
                    <a:srgbClr val="FFFFFF"/>
                  </a:solidFill>
                </a:rPr>
                <a:t>41</a:t>
              </a:r>
            </a:p>
          </p:txBody>
        </p:sp>
      </p:grpSp>
      <p:grpSp>
        <p:nvGrpSpPr>
          <p:cNvPr id="292" name="Group 292"/>
          <p:cNvGrpSpPr/>
          <p:nvPr/>
        </p:nvGrpSpPr>
        <p:grpSpPr>
          <a:xfrm>
            <a:off x="2214538" y="4857755"/>
            <a:ext cx="1714526" cy="714393"/>
            <a:chOff x="-1" y="-1"/>
            <a:chExt cx="1714524" cy="714392"/>
          </a:xfrm>
        </p:grpSpPr>
        <p:sp>
          <p:nvSpPr>
            <p:cNvPr id="290" name="Shape 290"/>
            <p:cNvSpPr/>
            <p:nvPr/>
          </p:nvSpPr>
          <p:spPr>
            <a:xfrm>
              <a:off x="-2" y="-2"/>
              <a:ext cx="1714526" cy="714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21600" y="0"/>
                  </a:lnTo>
                  <a:cubicBezTo>
                    <a:pt x="19612" y="0"/>
                    <a:pt x="18000" y="4835"/>
                    <a:pt x="18000" y="10800"/>
                  </a:cubicBezTo>
                  <a:cubicBezTo>
                    <a:pt x="18000" y="16765"/>
                    <a:pt x="19612" y="21600"/>
                    <a:pt x="216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808080"/>
            </a:solidFill>
            <a:ln w="25400" cap="flat">
              <a:solidFill>
                <a:srgbClr val="80808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1" name="Shape 291"/>
            <p:cNvSpPr/>
            <p:nvPr/>
          </p:nvSpPr>
          <p:spPr>
            <a:xfrm>
              <a:off x="285753" y="58741"/>
              <a:ext cx="1143016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4000">
                  <a:solidFill>
                    <a:srgbClr val="FFFFFF"/>
                  </a:solidFill>
                </a:rPr>
                <a:t>30</a:t>
              </a:r>
            </a:p>
          </p:txBody>
        </p:sp>
      </p:grpSp>
      <p:grpSp>
        <p:nvGrpSpPr>
          <p:cNvPr id="295" name="Group 295"/>
          <p:cNvGrpSpPr/>
          <p:nvPr/>
        </p:nvGrpSpPr>
        <p:grpSpPr>
          <a:xfrm>
            <a:off x="2786041" y="5857891"/>
            <a:ext cx="1785965" cy="714390"/>
            <a:chOff x="0" y="0"/>
            <a:chExt cx="1785963" cy="714389"/>
          </a:xfrm>
        </p:grpSpPr>
        <p:sp>
          <p:nvSpPr>
            <p:cNvPr id="293" name="Shape 293"/>
            <p:cNvSpPr/>
            <p:nvPr/>
          </p:nvSpPr>
          <p:spPr>
            <a:xfrm>
              <a:off x="-1" y="-1"/>
              <a:ext cx="1785964" cy="71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21600" y="0"/>
                  </a:lnTo>
                  <a:cubicBezTo>
                    <a:pt x="19612" y="0"/>
                    <a:pt x="18000" y="4835"/>
                    <a:pt x="18000" y="10800"/>
                  </a:cubicBezTo>
                  <a:cubicBezTo>
                    <a:pt x="18000" y="16765"/>
                    <a:pt x="19612" y="21600"/>
                    <a:pt x="216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993300"/>
            </a:solidFill>
            <a:ln w="25400" cap="flat">
              <a:solidFill>
                <a:srgbClr val="9933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4" name="Shape 294"/>
            <p:cNvSpPr/>
            <p:nvPr/>
          </p:nvSpPr>
          <p:spPr>
            <a:xfrm>
              <a:off x="297659" y="90490"/>
              <a:ext cx="1190644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3600">
                  <a:solidFill>
                    <a:srgbClr val="FFFFFF"/>
                  </a:solidFill>
                </a:rPr>
                <a:t>30</a:t>
              </a:r>
            </a:p>
          </p:txBody>
        </p:sp>
      </p:grpSp>
      <p:sp>
        <p:nvSpPr>
          <p:cNvPr id="296" name="Shape 296"/>
          <p:cNvSpPr/>
          <p:nvPr/>
        </p:nvSpPr>
        <p:spPr>
          <a:xfrm>
            <a:off x="357157" y="1714493"/>
            <a:ext cx="8286809" cy="1714508"/>
          </a:xfrm>
          <a:prstGeom prst="rect">
            <a:avLst/>
          </a:prstGeom>
          <a:ln>
            <a:solidFill>
              <a:srgbClr val="0F253F">
                <a:alpha val="83000"/>
              </a:srgb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ctr" defTabSz="454073">
              <a:lnSpc>
                <a:spcPct val="80000"/>
              </a:lnSpc>
            </a:pPr>
            <a:br/>
            <a:br/>
            <a:r>
              <a:rPr b="1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Catégorie B</a:t>
            </a:r>
            <a:br>
              <a:rPr b="1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sz="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Fruits et Plantes Aromatiques </a:t>
            </a:r>
            <a:br>
              <a:rPr b="1"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sz="2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pic>
        <p:nvPicPr>
          <p:cNvPr id="297" name="image3.jpeg" descr="C:\Documents and Settings\administrateur.APIADOM\Bureau\logo tabliers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86116" y="0"/>
            <a:ext cx="2239969" cy="1428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 Médailles de Bronze</a:t>
            </a:r>
          </a:p>
        </p:txBody>
      </p:sp>
      <p:graphicFrame>
        <p:nvGraphicFramePr>
          <p:cNvPr id="300" name="Table 300"/>
          <p:cNvGraphicFramePr/>
          <p:nvPr/>
        </p:nvGraphicFramePr>
        <p:xfrm>
          <a:off x="642909" y="1000108"/>
          <a:ext cx="8286810" cy="115824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142408"/>
                <a:gridCol w="4144400"/>
              </a:tblGrid>
              <a:tr h="579120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Dattes branchées conditionnées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993300"/>
                    </a:solidFill>
                  </a:tcPr>
                </a:tc>
                <a:tc hMerge="1"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NOUR OASIS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 Dattes branchées conditionnées   NOUR OASIS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01" name="image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0892" y="0"/>
            <a:ext cx="1428734" cy="100011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 flipH="1" flipV="1">
            <a:off x="428592" y="857232"/>
            <a:ext cx="5929360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aphicFrame>
        <p:nvGraphicFramePr>
          <p:cNvPr id="303" name="Table 303"/>
          <p:cNvGraphicFramePr/>
          <p:nvPr/>
        </p:nvGraphicFramePr>
        <p:xfrm>
          <a:off x="642909" y="2214553"/>
          <a:ext cx="8286778" cy="459154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162938"/>
                <a:gridCol w="4123837"/>
              </a:tblGrid>
              <a:tr h="614330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Fruits séchés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993300"/>
                    </a:solidFill>
                  </a:tcPr>
                </a:tc>
                <a:tc hMerge="1">
                  <a:tcPr/>
                </a:tc>
              </a:tr>
              <a:tr h="430952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FIGUE ALJABEL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Figues séchées  figues séchées fermés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30952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Deli crunch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 Abricot séché  Deli crunch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30952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AGRONATURE S.A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Tomates séchées  AGRONATURE S.A  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30952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GDA MHENIA LEL ASSALA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Tomates séchées   Dar Mhania lel asala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30952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المجمع النسائي لتربیة دواجن الضیعة بشط العوامر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Figue séchée  تین الجنوب          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30952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TUNISIAN DRIED FOOD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Tomates séchées assaisonnées  Des'hy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960544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SOCIETE MUTUELLE DES Bronze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SERVICES AGRICOLES DJEBBA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FRUITS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Figue séchée     Les Délices de Djebba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30952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LE PALAIS DU NATUREL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Concassé de tomates séchées au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Basilic    LE PALAIS DU NATUREL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04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1643046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2928934"/>
            <a:ext cx="357191" cy="357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3429000"/>
            <a:ext cx="357191" cy="357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3857628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4286255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4714883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5143512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5572140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6215081"/>
            <a:ext cx="357191" cy="357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type="title"/>
          </p:nvPr>
        </p:nvSpPr>
        <p:spPr>
          <a:xfrm>
            <a:off x="457200" y="-142900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Médailles de Bronze</a:t>
            </a:r>
          </a:p>
        </p:txBody>
      </p:sp>
      <p:pic>
        <p:nvPicPr>
          <p:cNvPr id="315" name="image1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270" y="-71465"/>
            <a:ext cx="1428734" cy="928700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/>
          <p:nvPr/>
        </p:nvSpPr>
        <p:spPr>
          <a:xfrm flipH="1" flipV="1">
            <a:off x="428592" y="785794"/>
            <a:ext cx="5929360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aphicFrame>
        <p:nvGraphicFramePr>
          <p:cNvPr id="317" name="Table 317"/>
          <p:cNvGraphicFramePr/>
          <p:nvPr/>
        </p:nvGraphicFramePr>
        <p:xfrm>
          <a:off x="571470" y="857231"/>
          <a:ext cx="8286779" cy="600639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134802"/>
                <a:gridCol w="4151974"/>
              </a:tblGrid>
              <a:tr h="689082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Confitures et Sirops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993300"/>
                    </a:solidFill>
                  </a:tcPr>
                </a:tc>
                <a:tc hMerge="1">
                  <a:tcPr/>
                </a:tc>
              </a:tr>
              <a:tr h="4833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PAM PAM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Confiture d'abricot  PAM PAM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833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FLOAVOR BEJA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Confiture de grenade  FLAV'OR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833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GDA MIEL DE DATTES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Sirop de caroube  دادي رب الخروب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833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SOCIETE TUNISIENNE Bronze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INDUSTRIELLE DU CAP BON STICAP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Confiture de coing STICAP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833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STIFEN FRUIT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Confiture de fraise LA FRUITIERE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833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GDA SIDI AMOR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Confiture de citron  SIDI AMOR'S GARDENS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833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GDA SIDI AMOR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Confiture de figue de barbarie  SIDI AMOR'S GARDENS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833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BIOZELFENE (BIO)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Sirop de figue de barbarie  Le Royale de BioZelfene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833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BEYA FOODING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Confiture de mandarines    MES CONFITS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833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OULET SABRA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Sirop de figue de barbarie  عولة صبرة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833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 ASMA BENT AMARA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Sirop des dattes  منتوجات عزیز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18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1500174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1928802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2357428"/>
            <a:ext cx="357191" cy="357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2786058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3214684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3643314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4071942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4572008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5072074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5572140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6072206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6500833"/>
            <a:ext cx="357191" cy="357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type="title"/>
          </p:nvPr>
        </p:nvSpPr>
        <p:spPr>
          <a:xfrm>
            <a:off x="457200" y="-24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Les Médaillés de Bronze</a:t>
            </a:r>
          </a:p>
        </p:txBody>
      </p:sp>
      <p:pic>
        <p:nvPicPr>
          <p:cNvPr id="332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9520" y="-71465"/>
            <a:ext cx="1714486" cy="1285891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333"/>
          <p:cNvSpPr/>
          <p:nvPr/>
        </p:nvSpPr>
        <p:spPr>
          <a:xfrm flipH="1" flipV="1">
            <a:off x="428592" y="928670"/>
            <a:ext cx="5929360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aphicFrame>
        <p:nvGraphicFramePr>
          <p:cNvPr id="334" name="Table 334"/>
          <p:cNvGraphicFramePr/>
          <p:nvPr/>
        </p:nvGraphicFramePr>
        <p:xfrm>
          <a:off x="642909" y="1357296"/>
          <a:ext cx="8286778" cy="163213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162938"/>
                <a:gridCol w="4123837"/>
              </a:tblGrid>
              <a:tr h="679203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Jus de fruits frais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993300"/>
                    </a:solidFill>
                  </a:tcPr>
                </a:tc>
                <a:tc hMerge="1">
                  <a:tcPr/>
                </a:tc>
              </a:tr>
              <a:tr h="476461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PATISSERIE MASMOUDI  L'INDUSTRIELLE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Sirop de amande   MASMOUDI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76461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SOCIETE TUNISIENNE DE  VALORISATION DES FRUITS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Jus de grenade   JUS NATURA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35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2000237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2571743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4000503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4572008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5143512"/>
            <a:ext cx="357191" cy="35719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40" name="Table 340"/>
          <p:cNvGraphicFramePr/>
          <p:nvPr/>
        </p:nvGraphicFramePr>
        <p:xfrm>
          <a:off x="714379" y="3297072"/>
          <a:ext cx="8286778" cy="227220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162938"/>
                <a:gridCol w="4123837"/>
              </a:tblGrid>
              <a:tr h="731907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Vinaigres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993300"/>
                    </a:solidFill>
                  </a:tcPr>
                </a:tc>
                <a:tc hMerge="1">
                  <a:tcPr/>
                </a:tc>
              </a:tr>
              <a:tr h="513431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NOPAL TUNISIA SA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Vinaigre de figue de barbarie   CACTUS BIOSLIM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513431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 </a:t>
                      </a:r>
                      <a:r>
                        <a:rPr i="1">
                          <a:sym typeface="Avenir Book"/>
                        </a:rPr>
                        <a:t>STE PHYTOMED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Vinaigre de grenade    VAHNIA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513431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LOBNA DEMS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Vinaigre de figue de barbarie   NAKAWA BIO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xfrm>
            <a:off x="457200" y="1285868"/>
            <a:ext cx="8229600" cy="1143006"/>
          </a:xfrm>
          <a:prstGeom prst="rect">
            <a:avLst/>
          </a:prstGeom>
        </p:spPr>
        <p:txBody>
          <a:bodyPr/>
          <a:lstStyle>
            <a:lvl1pPr>
              <a:defRPr b="1" sz="54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4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Le Concours en chiffres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571711" y="3273266"/>
            <a:ext cx="7818567" cy="2019339"/>
            <a:chOff x="39" y="-49"/>
            <a:chExt cx="7818566" cy="2019338"/>
          </a:xfrm>
        </p:grpSpPr>
        <p:sp>
          <p:nvSpPr>
            <p:cNvPr id="55" name="Shape 55"/>
            <p:cNvSpPr/>
            <p:nvPr/>
          </p:nvSpPr>
          <p:spPr>
            <a:xfrm rot="16200000">
              <a:off x="2899653" y="-2899664"/>
              <a:ext cx="2019339" cy="781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66" fill="norm" stroke="1" extrusionOk="0">
                  <a:moveTo>
                    <a:pt x="15676" y="13206"/>
                  </a:moveTo>
                  <a:cubicBezTo>
                    <a:pt x="16139" y="13057"/>
                    <a:pt x="16697" y="12928"/>
                    <a:pt x="17289" y="12808"/>
                  </a:cubicBezTo>
                  <a:lnTo>
                    <a:pt x="17425" y="12779"/>
                  </a:lnTo>
                  <a:cubicBezTo>
                    <a:pt x="17602" y="12743"/>
                    <a:pt x="17772" y="12706"/>
                    <a:pt x="17936" y="12667"/>
                  </a:cubicBezTo>
                  <a:cubicBezTo>
                    <a:pt x="20135" y="12156"/>
                    <a:pt x="21462" y="11417"/>
                    <a:pt x="21312" y="10602"/>
                  </a:cubicBezTo>
                  <a:cubicBezTo>
                    <a:pt x="21162" y="9818"/>
                    <a:pt x="19610" y="9120"/>
                    <a:pt x="17275" y="8658"/>
                  </a:cubicBezTo>
                  <a:cubicBezTo>
                    <a:pt x="15097" y="8228"/>
                    <a:pt x="13627" y="7597"/>
                    <a:pt x="13463" y="6905"/>
                  </a:cubicBezTo>
                  <a:cubicBezTo>
                    <a:pt x="13450" y="6853"/>
                    <a:pt x="13443" y="6798"/>
                    <a:pt x="13443" y="6744"/>
                  </a:cubicBezTo>
                  <a:cubicBezTo>
                    <a:pt x="13443" y="6132"/>
                    <a:pt x="14273" y="5569"/>
                    <a:pt x="15676" y="5121"/>
                  </a:cubicBezTo>
                  <a:cubicBezTo>
                    <a:pt x="16139" y="4972"/>
                    <a:pt x="16697" y="4843"/>
                    <a:pt x="17289" y="4723"/>
                  </a:cubicBezTo>
                  <a:lnTo>
                    <a:pt x="17425" y="4694"/>
                  </a:lnTo>
                  <a:cubicBezTo>
                    <a:pt x="17602" y="4659"/>
                    <a:pt x="17772" y="4621"/>
                    <a:pt x="17936" y="4582"/>
                  </a:cubicBezTo>
                  <a:cubicBezTo>
                    <a:pt x="20135" y="4072"/>
                    <a:pt x="21462" y="3333"/>
                    <a:pt x="21312" y="2517"/>
                  </a:cubicBezTo>
                  <a:cubicBezTo>
                    <a:pt x="21054" y="1171"/>
                    <a:pt x="16608" y="64"/>
                    <a:pt x="11203" y="3"/>
                  </a:cubicBezTo>
                  <a:cubicBezTo>
                    <a:pt x="5111" y="-67"/>
                    <a:pt x="80" y="1144"/>
                    <a:pt x="80" y="2646"/>
                  </a:cubicBezTo>
                  <a:cubicBezTo>
                    <a:pt x="80" y="3411"/>
                    <a:pt x="1387" y="4099"/>
                    <a:pt x="3463" y="4582"/>
                  </a:cubicBezTo>
                  <a:cubicBezTo>
                    <a:pt x="3627" y="4621"/>
                    <a:pt x="3804" y="4659"/>
                    <a:pt x="3981" y="4694"/>
                  </a:cubicBezTo>
                  <a:lnTo>
                    <a:pt x="4117" y="4721"/>
                  </a:lnTo>
                  <a:cubicBezTo>
                    <a:pt x="4702" y="4842"/>
                    <a:pt x="5260" y="4971"/>
                    <a:pt x="5730" y="5120"/>
                  </a:cubicBezTo>
                  <a:cubicBezTo>
                    <a:pt x="7126" y="5567"/>
                    <a:pt x="7963" y="6130"/>
                    <a:pt x="7963" y="6742"/>
                  </a:cubicBezTo>
                  <a:cubicBezTo>
                    <a:pt x="7963" y="6795"/>
                    <a:pt x="7956" y="6848"/>
                    <a:pt x="7942" y="6900"/>
                  </a:cubicBezTo>
                  <a:cubicBezTo>
                    <a:pt x="7779" y="7589"/>
                    <a:pt x="6336" y="8223"/>
                    <a:pt x="4157" y="8647"/>
                  </a:cubicBezTo>
                  <a:cubicBezTo>
                    <a:pt x="1680" y="9130"/>
                    <a:pt x="80" y="9881"/>
                    <a:pt x="80" y="10727"/>
                  </a:cubicBezTo>
                  <a:cubicBezTo>
                    <a:pt x="80" y="11492"/>
                    <a:pt x="1387" y="12180"/>
                    <a:pt x="3463" y="12663"/>
                  </a:cubicBezTo>
                  <a:cubicBezTo>
                    <a:pt x="3627" y="12702"/>
                    <a:pt x="3804" y="12740"/>
                    <a:pt x="3980" y="12775"/>
                  </a:cubicBezTo>
                  <a:cubicBezTo>
                    <a:pt x="4001" y="12780"/>
                    <a:pt x="4021" y="12784"/>
                    <a:pt x="4042" y="12787"/>
                  </a:cubicBezTo>
                  <a:cubicBezTo>
                    <a:pt x="4539" y="12887"/>
                    <a:pt x="5029" y="12991"/>
                    <a:pt x="5437" y="13113"/>
                  </a:cubicBezTo>
                  <a:cubicBezTo>
                    <a:pt x="6533" y="13435"/>
                    <a:pt x="7330" y="13825"/>
                    <a:pt x="7704" y="14254"/>
                  </a:cubicBezTo>
                  <a:cubicBezTo>
                    <a:pt x="7813" y="14406"/>
                    <a:pt x="7881" y="14562"/>
                    <a:pt x="7881" y="14722"/>
                  </a:cubicBezTo>
                  <a:cubicBezTo>
                    <a:pt x="7881" y="15327"/>
                    <a:pt x="7064" y="15887"/>
                    <a:pt x="5689" y="16333"/>
                  </a:cubicBezTo>
                  <a:cubicBezTo>
                    <a:pt x="5179" y="16497"/>
                    <a:pt x="4552" y="16638"/>
                    <a:pt x="3906" y="16770"/>
                  </a:cubicBezTo>
                  <a:cubicBezTo>
                    <a:pt x="3906" y="16770"/>
                    <a:pt x="3899" y="16770"/>
                    <a:pt x="3899" y="16772"/>
                  </a:cubicBezTo>
                  <a:cubicBezTo>
                    <a:pt x="3722" y="16807"/>
                    <a:pt x="3552" y="16845"/>
                    <a:pt x="3388" y="16884"/>
                  </a:cubicBezTo>
                  <a:cubicBezTo>
                    <a:pt x="1189" y="17394"/>
                    <a:pt x="-138" y="18133"/>
                    <a:pt x="12" y="18949"/>
                  </a:cubicBezTo>
                  <a:cubicBezTo>
                    <a:pt x="270" y="20295"/>
                    <a:pt x="4716" y="21402"/>
                    <a:pt x="10121" y="21463"/>
                  </a:cubicBezTo>
                  <a:cubicBezTo>
                    <a:pt x="16213" y="21533"/>
                    <a:pt x="21244" y="20322"/>
                    <a:pt x="21244" y="18820"/>
                  </a:cubicBezTo>
                  <a:cubicBezTo>
                    <a:pt x="21244" y="18055"/>
                    <a:pt x="19937" y="17367"/>
                    <a:pt x="17861" y="16884"/>
                  </a:cubicBezTo>
                  <a:cubicBezTo>
                    <a:pt x="17697" y="16845"/>
                    <a:pt x="17520" y="16807"/>
                    <a:pt x="17350" y="16772"/>
                  </a:cubicBezTo>
                  <a:cubicBezTo>
                    <a:pt x="17330" y="16768"/>
                    <a:pt x="17309" y="16763"/>
                    <a:pt x="17289" y="16760"/>
                  </a:cubicBezTo>
                  <a:cubicBezTo>
                    <a:pt x="16792" y="16660"/>
                    <a:pt x="16302" y="16556"/>
                    <a:pt x="15894" y="16434"/>
                  </a:cubicBezTo>
                  <a:cubicBezTo>
                    <a:pt x="14798" y="16112"/>
                    <a:pt x="14008" y="15722"/>
                    <a:pt x="13627" y="15293"/>
                  </a:cubicBezTo>
                  <a:cubicBezTo>
                    <a:pt x="13518" y="15141"/>
                    <a:pt x="13450" y="14985"/>
                    <a:pt x="13450" y="14824"/>
                  </a:cubicBezTo>
                  <a:cubicBezTo>
                    <a:pt x="13443" y="14217"/>
                    <a:pt x="14273" y="13654"/>
                    <a:pt x="15676" y="13206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6" name="Shape 56"/>
            <p:cNvSpPr/>
            <p:nvPr/>
          </p:nvSpPr>
          <p:spPr>
            <a:xfrm>
              <a:off x="123222" y="137028"/>
              <a:ext cx="1679829" cy="175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0382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7" name="Shape 57"/>
            <p:cNvSpPr/>
            <p:nvPr/>
          </p:nvSpPr>
          <p:spPr>
            <a:xfrm>
              <a:off x="6015620" y="133043"/>
              <a:ext cx="1679913" cy="175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39B1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" name="Shape 58"/>
            <p:cNvSpPr/>
            <p:nvPr/>
          </p:nvSpPr>
          <p:spPr>
            <a:xfrm>
              <a:off x="3069422" y="137028"/>
              <a:ext cx="1679912" cy="175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D927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pic>
        <p:nvPicPr>
          <p:cNvPr id="60" name="image1.png" descr="Crawl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1537" y="3871922"/>
            <a:ext cx="914401" cy="914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2.png" descr="Run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00496" y="3800483"/>
            <a:ext cx="914406" cy="914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3.png" descr="Trophy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00892" y="3800483"/>
            <a:ext cx="914406" cy="914406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>
            <p:ph type="body" idx="1"/>
          </p:nvPr>
        </p:nvSpPr>
        <p:spPr>
          <a:xfrm>
            <a:off x="3571868" y="2629910"/>
            <a:ext cx="1949895" cy="584781"/>
          </a:xfrm>
          <a:prstGeom prst="rect">
            <a:avLst/>
          </a:prstGeom>
        </p:spPr>
        <p:txBody>
          <a:bodyPr/>
          <a:lstStyle>
            <a:lvl1pPr marL="325754" indent="-325754" algn="ctr" defTabSz="868680">
              <a:buSzTx/>
              <a:buNone/>
              <a:defRPr b="1" cap="all" sz="3000">
                <a:solidFill>
                  <a:srgbClr val="4BACC6"/>
                </a:solidFill>
                <a:effectLst>
                  <a:outerShdw sx="100000" sy="100000" kx="0" ky="0" algn="b" rotWithShape="0" blurRad="38100" dist="36195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3000">
                <a:solidFill>
                  <a:srgbClr val="4BACC6"/>
                </a:solidFill>
                <a:effectLst>
                  <a:outerShdw sx="100000" sy="100000" kx="0" ky="0" algn="b" rotWithShape="0" blurRad="38100" dist="36195" dir="2700000">
                    <a:srgbClr val="000000">
                      <a:alpha val="43137"/>
                    </a:srgbClr>
                  </a:outerShdw>
                </a:effectLst>
              </a:rPr>
              <a:t>Dégustés</a:t>
            </a:r>
          </a:p>
        </p:txBody>
      </p:sp>
      <p:sp>
        <p:nvSpPr>
          <p:cNvPr id="64" name="Shape 64"/>
          <p:cNvSpPr/>
          <p:nvPr/>
        </p:nvSpPr>
        <p:spPr>
          <a:xfrm>
            <a:off x="340492" y="2558469"/>
            <a:ext cx="2753873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cap="all" sz="3200">
                <a:solidFill>
                  <a:srgbClr val="C0504D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3200">
                <a:solidFill>
                  <a:srgbClr val="C0504D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Homologués</a:t>
            </a:r>
          </a:p>
        </p:txBody>
      </p:sp>
      <p:sp>
        <p:nvSpPr>
          <p:cNvPr id="65" name="Shape 65"/>
          <p:cNvSpPr/>
          <p:nvPr/>
        </p:nvSpPr>
        <p:spPr>
          <a:xfrm>
            <a:off x="6250825" y="2545202"/>
            <a:ext cx="2157965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cap="all" sz="32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32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médaillés</a:t>
            </a:r>
          </a:p>
        </p:txBody>
      </p:sp>
      <p:sp>
        <p:nvSpPr>
          <p:cNvPr id="66" name="Shape 66"/>
          <p:cNvSpPr/>
          <p:nvPr/>
        </p:nvSpPr>
        <p:spPr>
          <a:xfrm>
            <a:off x="989585" y="5572140"/>
            <a:ext cx="907808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cap="all" sz="3600">
                <a:solidFill>
                  <a:srgbClr val="C0504D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3600">
                <a:solidFill>
                  <a:srgbClr val="C0504D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757</a:t>
            </a:r>
          </a:p>
        </p:txBody>
      </p:sp>
      <p:sp>
        <p:nvSpPr>
          <p:cNvPr id="67" name="Shape 67"/>
          <p:cNvSpPr/>
          <p:nvPr/>
        </p:nvSpPr>
        <p:spPr>
          <a:xfrm>
            <a:off x="4126679" y="5507196"/>
            <a:ext cx="997105" cy="68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342900" indent="-342900" algn="ctr">
              <a:spcBef>
                <a:spcPts val="900"/>
              </a:spcBef>
              <a:defRPr b="1" cap="all" sz="4000">
                <a:solidFill>
                  <a:srgbClr val="4BACC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4000">
                <a:solidFill>
                  <a:srgbClr val="4BACC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645</a:t>
            </a:r>
          </a:p>
        </p:txBody>
      </p:sp>
      <p:sp>
        <p:nvSpPr>
          <p:cNvPr id="68" name="Shape 68"/>
          <p:cNvSpPr/>
          <p:nvPr/>
        </p:nvSpPr>
        <p:spPr>
          <a:xfrm>
            <a:off x="6912760" y="5507196"/>
            <a:ext cx="997105" cy="68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cap="all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196</a:t>
            </a:r>
          </a:p>
        </p:txBody>
      </p:sp>
      <p:pic>
        <p:nvPicPr>
          <p:cNvPr id="69" name="image3.jpeg" descr="C:\Documents and Settings\administrateur.APIADOM\Bureau\logo tabliers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28926" y="0"/>
            <a:ext cx="2668593" cy="1571613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 flipH="1" flipV="1">
            <a:off x="1285848" y="2357429"/>
            <a:ext cx="6072238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>
            <p:ph type="title"/>
          </p:nvPr>
        </p:nvSpPr>
        <p:spPr>
          <a:xfrm>
            <a:off x="457200" y="-24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Médailles de Bronze</a:t>
            </a:r>
          </a:p>
        </p:txBody>
      </p:sp>
      <p:pic>
        <p:nvPicPr>
          <p:cNvPr id="343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9520" y="-71465"/>
            <a:ext cx="1714486" cy="1285891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/>
          <p:nvPr/>
        </p:nvSpPr>
        <p:spPr>
          <a:xfrm flipH="1" flipV="1">
            <a:off x="428592" y="928670"/>
            <a:ext cx="5929360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aphicFrame>
        <p:nvGraphicFramePr>
          <p:cNvPr id="345" name="Table 345"/>
          <p:cNvGraphicFramePr/>
          <p:nvPr/>
        </p:nvGraphicFramePr>
        <p:xfrm>
          <a:off x="642909" y="1357296"/>
          <a:ext cx="8286778" cy="250328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578370"/>
                <a:gridCol w="3708405"/>
              </a:tblGrid>
              <a:tr h="806339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Eaux florales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993300"/>
                    </a:solidFill>
                  </a:tcPr>
                </a:tc>
                <a:tc hMerge="1">
                  <a:tcPr/>
                </a:tc>
              </a:tr>
              <a:tr h="56564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OULETNA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Eau florale d'oranger bigaradier   OULETNA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56564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ASSOCIATION INMA EL MAAMOURA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(NOURA BEN NASRIA)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Eau florale d'oranger bigaradier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56564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ASSOCIATION INMA EL MAAMOURA  (MALIKA GATTOUSSI)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Eau florale d'oranger bigaradier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346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2000237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2714618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3357562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4786322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5429263"/>
            <a:ext cx="357191" cy="35719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51" name="Table 351"/>
          <p:cNvGraphicFramePr/>
          <p:nvPr/>
        </p:nvGraphicFramePr>
        <p:xfrm>
          <a:off x="642909" y="4068990"/>
          <a:ext cx="8286778" cy="186034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162938"/>
                <a:gridCol w="4123837"/>
              </a:tblGrid>
              <a:tr h="664567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Dérivées des Dattes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993300"/>
                    </a:solidFill>
                  </a:tcPr>
                </a:tc>
                <a:tc hMerge="1">
                  <a:tcPr/>
                </a:tc>
              </a:tr>
              <a:tr h="72958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MB NATURE EXPLOIT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Café de noyaux des dattes nature  COOL BIO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66193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NAPOLIS SARL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Café des dattes    NAPOLIS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80808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808080"/>
                </a:solidFill>
              </a:rPr>
              <a:t>Médailles d’Argent </a:t>
            </a:r>
          </a:p>
        </p:txBody>
      </p:sp>
      <p:pic>
        <p:nvPicPr>
          <p:cNvPr id="354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767" y="1"/>
            <a:ext cx="2000233" cy="1500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2143116"/>
            <a:ext cx="500066" cy="53816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56" name="Table 356"/>
          <p:cNvGraphicFramePr/>
          <p:nvPr/>
        </p:nvGraphicFramePr>
        <p:xfrm>
          <a:off x="857224" y="1643046"/>
          <a:ext cx="7572428" cy="109728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011618"/>
                <a:gridCol w="4560810"/>
              </a:tblGrid>
              <a:tr h="548640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Dattes branchées conditionnées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808080"/>
                    </a:solidFill>
                  </a:tcPr>
                </a:tc>
                <a:tc hMerge="1"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SMSA ERRAHMACOMPTOIR DE CARTHAGE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Dattes branchées conditionnées 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SMSA ERRAHMA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</a:tbl>
          </a:graphicData>
        </a:graphic>
      </p:graphicFrame>
      <p:sp>
        <p:nvSpPr>
          <p:cNvPr id="357" name="Shape 357"/>
          <p:cNvSpPr/>
          <p:nvPr/>
        </p:nvSpPr>
        <p:spPr>
          <a:xfrm flipH="1" flipV="1">
            <a:off x="357154" y="1285860"/>
            <a:ext cx="5857923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aphicFrame>
        <p:nvGraphicFramePr>
          <p:cNvPr id="358" name="Table 358"/>
          <p:cNvGraphicFramePr/>
          <p:nvPr/>
        </p:nvGraphicFramePr>
        <p:xfrm>
          <a:off x="857224" y="2997524"/>
          <a:ext cx="7572428" cy="278893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093824"/>
                <a:gridCol w="4478604"/>
              </a:tblGrid>
              <a:tr h="524536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Fruits</a:t>
                      </a:r>
                      <a:r>
                        <a:rPr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 </a:t>
                      </a:r>
                      <a:r>
                        <a:rPr sz="24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séchés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808080"/>
                    </a:solidFill>
                  </a:tcPr>
                </a:tc>
                <a:tc hMerge="1">
                  <a:tcPr/>
                </a:tc>
              </a:tr>
              <a:tr h="852849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HAMROUNI ABDEJLIL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 Amandes décortiquées   برلاز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  HAMROUNI ABDEJLIL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52453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SUN ANTIPASTI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Tapenade aux tomates séchées  JARDIN DE CARTHAGE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52453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SUN ANTIPASTI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Tomates séchées au soleil JARDIN DE CARTHAGE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36247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COMPTOIR DE CARTHAGE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  Tomates séchées   Safir 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</a:tbl>
          </a:graphicData>
        </a:graphic>
      </p:graphicFrame>
      <p:pic>
        <p:nvPicPr>
          <p:cNvPr id="359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3533787"/>
            <a:ext cx="500066" cy="538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4176729"/>
            <a:ext cx="500066" cy="53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4748233"/>
            <a:ext cx="500066" cy="53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5391175"/>
            <a:ext cx="500066" cy="538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>
            <p:ph type="title"/>
          </p:nvPr>
        </p:nvSpPr>
        <p:spPr>
          <a:xfrm>
            <a:off x="0" y="-142900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80808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808080"/>
                </a:solidFill>
              </a:rPr>
              <a:t>Médailles d’Argent </a:t>
            </a:r>
          </a:p>
        </p:txBody>
      </p:sp>
      <p:pic>
        <p:nvPicPr>
          <p:cNvPr id="365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2395" y="1"/>
            <a:ext cx="1571610" cy="928669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/>
          <p:nvPr/>
        </p:nvSpPr>
        <p:spPr>
          <a:xfrm flipH="1" flipV="1">
            <a:off x="142840" y="785794"/>
            <a:ext cx="5857923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aphicFrame>
        <p:nvGraphicFramePr>
          <p:cNvPr id="367" name="Table 367"/>
          <p:cNvGraphicFramePr/>
          <p:nvPr/>
        </p:nvGraphicFramePr>
        <p:xfrm>
          <a:off x="714348" y="879543"/>
          <a:ext cx="7929620" cy="597845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292650"/>
                <a:gridCol w="3636968"/>
              </a:tblGrid>
              <a:tr h="376469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Confitures et Sirops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808080"/>
                    </a:solidFill>
                  </a:tcPr>
                </a:tc>
                <a:tc hMerge="1">
                  <a:tcPr/>
                </a:tc>
              </a:tr>
              <a:tr h="60772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SOCIETE MUTUELLE DES</a:t>
                      </a:r>
                      <a:endParaRPr sz="1600"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SERVICES AGRICOLES DJEBBA FRUITS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Confiture de grenade</a:t>
                      </a:r>
                      <a:endParaRPr sz="1600"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  Les Délices de Djebba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35184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SOCIETE BLEU CITRON SARL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Marmelade de cédrat  Bleu Citron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354844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SOCIETE BLEU CITRON SARL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Marmelade d'orange      Bleu Citron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60772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SOCIETE BLEU CITRON SARL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Confiture de grenade aux fruits secs</a:t>
                      </a:r>
                      <a:endParaRPr sz="1600"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  Bleu Citron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60772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ASSOCIATION LA RUCHE</a:t>
                      </a:r>
                      <a:endParaRPr sz="1600"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  (SAIDA Argent AFAKHERI)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Sirop de dattes     منتوجات عائشة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353345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BOUCHE FINE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Confiture de pamplemousse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35184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GDA ZEMNIA EL MAAMOURA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Confiture d'orange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35184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GDA KOUNOUZ DJEBBA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Confiture d'orange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35184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FLOAVOR BEJA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Confiture de Fraise    FLAV'OR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60772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SOCIETE EBTISSAM AMMAR  D'AGRO ALIMENTAITRE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Sirop de caroube   </a:t>
                      </a:r>
                      <a:endParaRPr sz="1600"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Bio Terroir L'origine Bio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35184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PAM PAM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confiture de fraise  PAM PAM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35184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GDA NOUR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Confiture de potiron au citron  NOUR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35184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SOCIETE INSAF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Sirop de figue de barbarie  INSAF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</a:tbl>
          </a:graphicData>
        </a:graphic>
      </p:graphicFrame>
      <p:pic>
        <p:nvPicPr>
          <p:cNvPr id="368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1928802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2357428"/>
            <a:ext cx="357191" cy="357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1428736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3357562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3786189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2857493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4643446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5072074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4214817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5929329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6429395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5500701"/>
            <a:ext cx="357191" cy="357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type="title"/>
          </p:nvPr>
        </p:nvSpPr>
        <p:spPr>
          <a:xfrm>
            <a:off x="0" y="-142900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80808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808080"/>
                </a:solidFill>
              </a:rPr>
              <a:t>Médailles d’Argent </a:t>
            </a:r>
          </a:p>
        </p:txBody>
      </p:sp>
      <p:pic>
        <p:nvPicPr>
          <p:cNvPr id="382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2395" y="1"/>
            <a:ext cx="1571610" cy="928669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Shape 383"/>
          <p:cNvSpPr/>
          <p:nvPr/>
        </p:nvSpPr>
        <p:spPr>
          <a:xfrm flipH="1" flipV="1">
            <a:off x="142840" y="785794"/>
            <a:ext cx="5857923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aphicFrame>
        <p:nvGraphicFramePr>
          <p:cNvPr id="384" name="Table 384"/>
          <p:cNvGraphicFramePr/>
          <p:nvPr/>
        </p:nvGraphicFramePr>
        <p:xfrm>
          <a:off x="642909" y="1749736"/>
          <a:ext cx="7929620" cy="103632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675393"/>
                <a:gridCol w="4254225"/>
              </a:tblGrid>
              <a:tr h="535681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Jus de fruits frais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808080"/>
                    </a:solidFill>
                  </a:tcPr>
                </a:tc>
                <a:tc hMerge="1">
                  <a:tcPr/>
                </a:tc>
              </a:tr>
              <a:tr h="50063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BIO ANDALOUS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Jus de pêche</a:t>
                      </a:r>
                      <a:endParaRPr sz="1600"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BIO ANDALUS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</a:tbl>
          </a:graphicData>
        </a:graphic>
      </p:graphicFrame>
      <p:pic>
        <p:nvPicPr>
          <p:cNvPr id="385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02" y="2357428"/>
            <a:ext cx="357197" cy="357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4000503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4429130"/>
            <a:ext cx="357191" cy="35719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88" name="Table 388"/>
          <p:cNvGraphicFramePr/>
          <p:nvPr/>
        </p:nvGraphicFramePr>
        <p:xfrm>
          <a:off x="714348" y="3338953"/>
          <a:ext cx="7929620" cy="167640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23572"/>
                <a:gridCol w="4206046"/>
              </a:tblGrid>
              <a:tr h="582661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Vinaigres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808080"/>
                    </a:solidFill>
                  </a:tcPr>
                </a:tc>
                <a:tc hMerge="1">
                  <a:tcPr/>
                </a:tc>
              </a:tr>
              <a:tr h="544545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COMPTOIR DE CARTHAGE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Vinaigre de grenades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SAFIR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549193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NOUVELLE VINAIGREGRIE  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TUNISIENNE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Vinaigre de cidre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PHILIPPE DESSAUX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type="title"/>
          </p:nvPr>
        </p:nvSpPr>
        <p:spPr>
          <a:xfrm>
            <a:off x="0" y="-142900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80808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808080"/>
                </a:solidFill>
              </a:rPr>
              <a:t>Médailles d’Argent </a:t>
            </a:r>
          </a:p>
        </p:txBody>
      </p:sp>
      <p:pic>
        <p:nvPicPr>
          <p:cNvPr id="391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2395" y="1"/>
            <a:ext cx="1571610" cy="928669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Shape 392"/>
          <p:cNvSpPr/>
          <p:nvPr/>
        </p:nvSpPr>
        <p:spPr>
          <a:xfrm flipH="1" flipV="1">
            <a:off x="142840" y="785794"/>
            <a:ext cx="5857923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aphicFrame>
        <p:nvGraphicFramePr>
          <p:cNvPr id="393" name="Table 393"/>
          <p:cNvGraphicFramePr/>
          <p:nvPr/>
        </p:nvGraphicFramePr>
        <p:xfrm>
          <a:off x="642909" y="1071546"/>
          <a:ext cx="7786745" cy="311818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609170"/>
                <a:gridCol w="4177572"/>
              </a:tblGrid>
              <a:tr h="390804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Eaux florales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808080"/>
                    </a:solidFill>
                  </a:tcPr>
                </a:tc>
                <a:tc hMerge="1">
                  <a:tcPr/>
                </a:tc>
              </a:tr>
              <a:tr h="365239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TERROIRS DE TUNISIE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 Eau florale de rose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36835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DAR ZAGHOUAN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Eau florale d'églantier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63086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ASSOCIATION INMA MAAMOURA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Eau florale de géranium  MIDA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63086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MOUFIDA MOKNI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Eau florale de géranium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36680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SARA NCIBI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Eau florale de rose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365239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MOUFIDA MOKNI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Eau florale d'oranger bigaradier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</a:tbl>
          </a:graphicData>
        </a:graphic>
      </p:graphicFrame>
      <p:pic>
        <p:nvPicPr>
          <p:cNvPr id="394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282" y="1928802"/>
            <a:ext cx="357190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282" y="2357428"/>
            <a:ext cx="357190" cy="357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282" y="3357562"/>
            <a:ext cx="357190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282" y="3786189"/>
            <a:ext cx="357190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282" y="2857493"/>
            <a:ext cx="357190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5072074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5929329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720" y="5500701"/>
            <a:ext cx="357191" cy="35719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02" name="Table 402"/>
          <p:cNvGraphicFramePr/>
          <p:nvPr/>
        </p:nvGraphicFramePr>
        <p:xfrm>
          <a:off x="642909" y="4500569"/>
          <a:ext cx="7929620" cy="197585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23572"/>
                <a:gridCol w="4206046"/>
              </a:tblGrid>
              <a:tr h="439917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Dérivées des Dattes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808080"/>
                    </a:solidFill>
                  </a:tcPr>
                </a:tc>
                <a:tc hMerge="1">
                  <a:tcPr/>
                </a:tc>
              </a:tr>
              <a:tr h="41113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NOUR OASIS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Pâte de dattes   NOUR OASIS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41464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MB NATURE EXPLOIT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Café des noyaux des dattes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(cardamom) COOL BIO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710149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TAMARATI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Café de noyaux des dattes   TAMARATI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CC99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CC9900"/>
                </a:solidFill>
              </a:rPr>
              <a:t>Médailles d’or</a:t>
            </a:r>
          </a:p>
        </p:txBody>
      </p:sp>
      <p:pic>
        <p:nvPicPr>
          <p:cNvPr id="405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5206" y="0"/>
            <a:ext cx="1928800" cy="1285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714487"/>
            <a:ext cx="428566" cy="42863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07" name="Table 407"/>
          <p:cNvGraphicFramePr/>
          <p:nvPr/>
        </p:nvGraphicFramePr>
        <p:xfrm>
          <a:off x="500034" y="1357296"/>
          <a:ext cx="7572428" cy="525715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055794"/>
                <a:gridCol w="3516634"/>
              </a:tblGrid>
              <a:tr h="343348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Fruits séchés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CC9900"/>
                    </a:solidFill>
                  </a:tcPr>
                </a:tc>
                <a:tc hMerge="1">
                  <a:tcPr/>
                </a:tc>
              </a:tr>
              <a:tr h="54597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UNITE DE PRODUCTION DE LA TOMATE EN POUDRE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Tomates en poudre  GOUT DU SUD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4597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MILA BUSINESS GROUP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Prune séchée Deli Crunch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4597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AHMADI OTHMEN BEN SALAH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Pistache séché  PISTACHE ROYAL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4597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TUNISIAN DRIED FOOD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Orange séchée   Des'hy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4597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TUNISIAN DRIED FOOD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Pommes séchées sans sucre   Des'hy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4597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GDA BIR AMIR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Tomates séchées GDA BIR AMIR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4597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FIGUE ALJABEL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Figue séchée  FIGUE ALJABEL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4597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SOCIETE TUNISIENNE INDUSTRIELLE DU CAP BON STICAP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Concassé de tomates séchées à l'ail  STICAP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4597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SMSA MAJEL BEL ABBES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Amandes décortiquées  SMSA MAJEL BEL ABBES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08" name="image2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285992"/>
            <a:ext cx="428566" cy="428634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/>
          <p:nvPr/>
        </p:nvSpPr>
        <p:spPr>
          <a:xfrm flipH="1" flipV="1">
            <a:off x="142840" y="1214422"/>
            <a:ext cx="6429427" cy="1590"/>
          </a:xfrm>
          <a:prstGeom prst="line">
            <a:avLst/>
          </a:prstGeom>
          <a:ln>
            <a:solidFill>
              <a:srgbClr val="558ED5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410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857493"/>
            <a:ext cx="428596" cy="428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429000"/>
            <a:ext cx="428596" cy="428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000503"/>
            <a:ext cx="428630" cy="428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500569"/>
            <a:ext cx="428596" cy="428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072074"/>
            <a:ext cx="428596" cy="428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3" y="5643578"/>
            <a:ext cx="428597" cy="42863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3" y="6143642"/>
            <a:ext cx="428597" cy="428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type="title"/>
          </p:nvPr>
        </p:nvSpPr>
        <p:spPr>
          <a:xfrm>
            <a:off x="214282" y="0"/>
            <a:ext cx="8229601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CC99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CC9900"/>
                </a:solidFill>
              </a:rPr>
              <a:t>Médailles d’or</a:t>
            </a:r>
          </a:p>
        </p:txBody>
      </p:sp>
      <p:pic>
        <p:nvPicPr>
          <p:cNvPr id="419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1500174"/>
            <a:ext cx="285722" cy="2857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20" name="Table 420"/>
          <p:cNvGraphicFramePr/>
          <p:nvPr/>
        </p:nvGraphicFramePr>
        <p:xfrm>
          <a:off x="500034" y="1048859"/>
          <a:ext cx="8143934" cy="588652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210444"/>
                <a:gridCol w="3933487"/>
              </a:tblGrid>
              <a:tr h="408383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0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Confitures et Sirops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CC9900"/>
                    </a:solidFill>
                  </a:tcPr>
                </a:tc>
                <a:tc hMerge="1">
                  <a:tcPr/>
                </a:tc>
              </a:tr>
              <a:tr h="38013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BEYA FOODING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Confiture d'oranges  MES CONFLITS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38013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NOUR OASIS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Sirop de dattes   Nour Oasis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44005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SOCIETE MUTUELLE BARAKA SERVICES AGRICOLES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Sirop de figue     غربوز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47644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SOCIETE MUTUELLE DES SERVICES AGRICOLES DJEBBA FRUITS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Confiture de figue   Les Délices de Djebba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38013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EL SEMHA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8 Sirop de dattes   EL SEMHA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38013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ASSOCIATION INMA MAAMOURA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Confiture de fraise  MIDA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38013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SMSA EL ROMMENA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Confiture de grenade aux fruits secs  GRANDA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38013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NOUR OASIS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Confiture de dattes  Nour Oasis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38013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TUNISIAN AFRICAN GATE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sirop de grenade    Goût du paradis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38013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FLOAVOR BEJA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Confiture d'orange à la cannelle   FLAV'OR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38013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GDA KOUNOUZ DJEBBA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Confiture de figues séchées    مجمع كنوز دجبة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38013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GDA KOUNOUZ DJEBBA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Confiture de figue               مجمع كنوز دجبة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38013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SMSA AGRICULTURE MODERNE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Confiture d'abricots    BENET ZMEN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38013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EPSE ARFAOUI LAID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Sirop des dattes    </a:t>
                      </a:r>
                      <a:endParaRPr sz="1400"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l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 عرفاوي للمنتوجات المستخرجة من التمور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21" name="Shape 421"/>
          <p:cNvSpPr/>
          <p:nvPr/>
        </p:nvSpPr>
        <p:spPr>
          <a:xfrm flipH="1" flipV="1">
            <a:off x="71402" y="928669"/>
            <a:ext cx="6429427" cy="1590"/>
          </a:xfrm>
          <a:prstGeom prst="line">
            <a:avLst/>
          </a:prstGeom>
          <a:ln>
            <a:solidFill>
              <a:srgbClr val="558ED5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422" name="image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9520" y="0"/>
            <a:ext cx="1714486" cy="1071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1857362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age15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43" y="2214553"/>
            <a:ext cx="285722" cy="285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image15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43" y="2571743"/>
            <a:ext cx="285722" cy="285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age15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43" y="2928934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3286123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3643314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4000503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4357694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4714883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5072074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5429263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5715015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6072206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6429395"/>
            <a:ext cx="285722" cy="285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type="title"/>
          </p:nvPr>
        </p:nvSpPr>
        <p:spPr>
          <a:xfrm>
            <a:off x="457200" y="71413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CC99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CC9900"/>
                </a:solidFill>
              </a:rPr>
              <a:t>Les Médaillés d’or</a:t>
            </a:r>
          </a:p>
        </p:txBody>
      </p:sp>
      <p:pic>
        <p:nvPicPr>
          <p:cNvPr id="439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2000237"/>
            <a:ext cx="285722" cy="2857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40" name="Table 440"/>
          <p:cNvGraphicFramePr/>
          <p:nvPr/>
        </p:nvGraphicFramePr>
        <p:xfrm>
          <a:off x="571470" y="1428736"/>
          <a:ext cx="7858184" cy="372561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534847"/>
                <a:gridCol w="4323333"/>
              </a:tblGrid>
              <a:tr h="477948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Jus de fruits frais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CC9900"/>
                    </a:solidFill>
                  </a:tcPr>
                </a:tc>
                <a:tc hMerge="1">
                  <a:tcPr/>
                </a:tc>
              </a:tr>
              <a:tr h="438223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STTPA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Jus de fraise    JUFRE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438223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JUS PYRAMIDE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Jus de citron   JUS PYRAMIDE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0729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SIPACO (DAR LALLETI 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Lait d'amandes naturel (Rouzata) DAR LALLETI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49249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CHAMPS D'OR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Jus de pêche   CHAMPS D'OR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438223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GDA ZEMNIA EL MAAMOURA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Jus de citron   GDA ZEMNIA EL MAAMOURA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438223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DJO BENNA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Jus de chriha    DJO BENNA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438223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DJO BENNA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 Jus de dattes  DJO BENNA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41" name="Shape 441"/>
          <p:cNvSpPr/>
          <p:nvPr/>
        </p:nvSpPr>
        <p:spPr>
          <a:xfrm flipH="1" flipV="1">
            <a:off x="142840" y="1000110"/>
            <a:ext cx="6429427" cy="1590"/>
          </a:xfrm>
          <a:prstGeom prst="line">
            <a:avLst/>
          </a:prstGeom>
          <a:ln>
            <a:solidFill>
              <a:srgbClr val="558ED5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442" name="image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9520" y="0"/>
            <a:ext cx="1714486" cy="1142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2357428"/>
            <a:ext cx="285722" cy="285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image15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43" y="2714618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3143248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3500437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3857628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4214817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4643446"/>
            <a:ext cx="285722" cy="2857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50" name="Table 450"/>
          <p:cNvGraphicFramePr/>
          <p:nvPr/>
        </p:nvGraphicFramePr>
        <p:xfrm>
          <a:off x="571470" y="5357826"/>
          <a:ext cx="7858184" cy="114301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604916"/>
                <a:gridCol w="4253264"/>
              </a:tblGrid>
              <a:tr h="596284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Vinaigres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CC9900"/>
                    </a:solidFill>
                  </a:tcPr>
                </a:tc>
                <a:tc hMerge="1">
                  <a:tcPr/>
                </a:tc>
              </a:tr>
              <a:tr h="546724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BIOZELFENE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Vinaigre de figue de barbarie   BIOZELFENE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51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5786454"/>
            <a:ext cx="285722" cy="285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>
            <p:ph type="title"/>
          </p:nvPr>
        </p:nvSpPr>
        <p:spPr>
          <a:xfrm>
            <a:off x="457200" y="71413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CC99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CC9900"/>
                </a:solidFill>
              </a:rPr>
              <a:t>Médailles d’or</a:t>
            </a:r>
          </a:p>
        </p:txBody>
      </p:sp>
      <p:pic>
        <p:nvPicPr>
          <p:cNvPr id="454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2214553"/>
            <a:ext cx="285722" cy="28575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55" name="Table 455"/>
          <p:cNvGraphicFramePr/>
          <p:nvPr/>
        </p:nvGraphicFramePr>
        <p:xfrm>
          <a:off x="500034" y="1450235"/>
          <a:ext cx="8215370" cy="533680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540001"/>
                <a:gridCol w="3675369"/>
              </a:tblGrid>
              <a:tr h="599435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Eaux florales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CC9900"/>
                    </a:solidFill>
                  </a:tcPr>
                </a:tc>
                <a:tc hMerge="1">
                  <a:tcPr/>
                </a:tc>
              </a:tr>
              <a:tr h="4396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TUNAROMA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Eau florale de géranium    TUNAROMA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4396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 DAR CHAHIDA LEL  OULA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Eau florale de géranium   دار شھیدة للعولة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0900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EZEMNIA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Eau florale de géranium  EZEMNIA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510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ASSOCIATION INMA MAAMOURA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Eau florale de rose    MIDA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4396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ASSOCIATION INMA MAAMOURA  (SAMIRA SARI)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Eau florale de géranium   SAMIRA SARI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4396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GDA FRININE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Eau florale d'oranger bigaradier   GDA El FRININE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99435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GDA ZEMNIA EL MAAMOURA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Eau florale d'oranger bigaradier   GDA ZEMNIA EL MAAMOURA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4396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SMSA DAR NESRI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Eau florale d'oranger bigaradier    اسرار الطبیعة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4396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MANEL LARIBI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Eau florale d'églantier   MANEL LARIBI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43969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MOUFIDA MOKNI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Eau florale de rose    MOUFIDA MOKNI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56" name="Shape 456"/>
          <p:cNvSpPr/>
          <p:nvPr/>
        </p:nvSpPr>
        <p:spPr>
          <a:xfrm flipH="1" flipV="1">
            <a:off x="142840" y="1000110"/>
            <a:ext cx="6429427" cy="1590"/>
          </a:xfrm>
          <a:prstGeom prst="line">
            <a:avLst/>
          </a:prstGeom>
          <a:ln>
            <a:solidFill>
              <a:srgbClr val="558ED5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457" name="image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9520" y="71438"/>
            <a:ext cx="1714486" cy="1142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2571743"/>
            <a:ext cx="285722" cy="285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image15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43" y="2928934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3286123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3643314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4000503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4357694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4714883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5072074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76" y="5572140"/>
            <a:ext cx="285723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6072206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6429395"/>
            <a:ext cx="285722" cy="285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487" y="3643314"/>
            <a:ext cx="1214448" cy="9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3562" y="4714883"/>
            <a:ext cx="1219947" cy="915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0" y="5643578"/>
            <a:ext cx="1214447" cy="10001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5" name="Group 475"/>
          <p:cNvGrpSpPr/>
          <p:nvPr/>
        </p:nvGrpSpPr>
        <p:grpSpPr>
          <a:xfrm>
            <a:off x="1142967" y="3714745"/>
            <a:ext cx="1714526" cy="785831"/>
            <a:chOff x="-1" y="0"/>
            <a:chExt cx="1714524" cy="785830"/>
          </a:xfrm>
        </p:grpSpPr>
        <p:sp>
          <p:nvSpPr>
            <p:cNvPr id="473" name="Shape 473"/>
            <p:cNvSpPr/>
            <p:nvPr/>
          </p:nvSpPr>
          <p:spPr>
            <a:xfrm>
              <a:off x="-2" y="-1"/>
              <a:ext cx="1714526" cy="785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21600" y="0"/>
                  </a:lnTo>
                  <a:cubicBezTo>
                    <a:pt x="19612" y="0"/>
                    <a:pt x="18000" y="4835"/>
                    <a:pt x="18000" y="10800"/>
                  </a:cubicBezTo>
                  <a:cubicBezTo>
                    <a:pt x="18000" y="16765"/>
                    <a:pt x="19612" y="21600"/>
                    <a:pt x="216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CC9900"/>
            </a:solidFill>
            <a:ln w="25400" cap="flat">
              <a:solidFill>
                <a:srgbClr val="CC99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74" name="Shape 474"/>
            <p:cNvSpPr/>
            <p:nvPr/>
          </p:nvSpPr>
          <p:spPr>
            <a:xfrm>
              <a:off x="285753" y="94460"/>
              <a:ext cx="1143016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4000">
                  <a:solidFill>
                    <a:srgbClr val="FFFFFF"/>
                  </a:solidFill>
                </a:rPr>
                <a:t>7</a:t>
              </a:r>
            </a:p>
          </p:txBody>
        </p:sp>
      </p:grpSp>
      <p:grpSp>
        <p:nvGrpSpPr>
          <p:cNvPr id="478" name="Group 478"/>
          <p:cNvGrpSpPr/>
          <p:nvPr/>
        </p:nvGrpSpPr>
        <p:grpSpPr>
          <a:xfrm>
            <a:off x="2214538" y="4857755"/>
            <a:ext cx="1714526" cy="714393"/>
            <a:chOff x="-1" y="-1"/>
            <a:chExt cx="1714524" cy="714392"/>
          </a:xfrm>
        </p:grpSpPr>
        <p:sp>
          <p:nvSpPr>
            <p:cNvPr id="476" name="Shape 476"/>
            <p:cNvSpPr/>
            <p:nvPr/>
          </p:nvSpPr>
          <p:spPr>
            <a:xfrm>
              <a:off x="-2" y="-2"/>
              <a:ext cx="1714526" cy="714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21600" y="0"/>
                  </a:lnTo>
                  <a:cubicBezTo>
                    <a:pt x="19612" y="0"/>
                    <a:pt x="18000" y="4835"/>
                    <a:pt x="18000" y="10800"/>
                  </a:cubicBezTo>
                  <a:cubicBezTo>
                    <a:pt x="18000" y="16765"/>
                    <a:pt x="19612" y="21600"/>
                    <a:pt x="216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808080"/>
            </a:solidFill>
            <a:ln w="25400" cap="flat">
              <a:solidFill>
                <a:srgbClr val="80808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77" name="Shape 477"/>
            <p:cNvSpPr/>
            <p:nvPr/>
          </p:nvSpPr>
          <p:spPr>
            <a:xfrm>
              <a:off x="285753" y="58741"/>
              <a:ext cx="1143016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4000">
                  <a:solidFill>
                    <a:srgbClr val="FFFFFF"/>
                  </a:solidFill>
                </a:rPr>
                <a:t>6</a:t>
              </a:r>
            </a:p>
          </p:txBody>
        </p:sp>
      </p:grpSp>
      <p:grpSp>
        <p:nvGrpSpPr>
          <p:cNvPr id="481" name="Group 481"/>
          <p:cNvGrpSpPr/>
          <p:nvPr/>
        </p:nvGrpSpPr>
        <p:grpSpPr>
          <a:xfrm>
            <a:off x="2786041" y="5857891"/>
            <a:ext cx="1785965" cy="714390"/>
            <a:chOff x="0" y="0"/>
            <a:chExt cx="1785963" cy="714389"/>
          </a:xfrm>
        </p:grpSpPr>
        <p:sp>
          <p:nvSpPr>
            <p:cNvPr id="479" name="Shape 479"/>
            <p:cNvSpPr/>
            <p:nvPr/>
          </p:nvSpPr>
          <p:spPr>
            <a:xfrm>
              <a:off x="-1" y="-1"/>
              <a:ext cx="1785964" cy="71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21600" y="0"/>
                  </a:lnTo>
                  <a:cubicBezTo>
                    <a:pt x="19612" y="0"/>
                    <a:pt x="18000" y="4835"/>
                    <a:pt x="18000" y="10800"/>
                  </a:cubicBezTo>
                  <a:cubicBezTo>
                    <a:pt x="18000" y="16765"/>
                    <a:pt x="19612" y="21600"/>
                    <a:pt x="216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993300"/>
            </a:solidFill>
            <a:ln w="25400" cap="flat">
              <a:solidFill>
                <a:srgbClr val="9933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0" name="Shape 480"/>
            <p:cNvSpPr/>
            <p:nvPr/>
          </p:nvSpPr>
          <p:spPr>
            <a:xfrm>
              <a:off x="297659" y="90490"/>
              <a:ext cx="1190644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3600">
                  <a:solidFill>
                    <a:srgbClr val="FFFFFF"/>
                  </a:solidFill>
                </a:rPr>
                <a:t>8</a:t>
              </a:r>
            </a:p>
          </p:txBody>
        </p:sp>
      </p:grpSp>
      <p:sp>
        <p:nvSpPr>
          <p:cNvPr id="482" name="Shape 48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grpSp>
        <p:nvGrpSpPr>
          <p:cNvPr id="485" name="Group 485"/>
          <p:cNvGrpSpPr/>
          <p:nvPr/>
        </p:nvGrpSpPr>
        <p:grpSpPr>
          <a:xfrm>
            <a:off x="357155" y="870192"/>
            <a:ext cx="8286820" cy="3403104"/>
            <a:chOff x="0" y="0"/>
            <a:chExt cx="8286818" cy="3403103"/>
          </a:xfrm>
        </p:grpSpPr>
        <p:sp>
          <p:nvSpPr>
            <p:cNvPr id="483" name="Shape 483"/>
            <p:cNvSpPr/>
            <p:nvPr/>
          </p:nvSpPr>
          <p:spPr>
            <a:xfrm>
              <a:off x="-1" y="844298"/>
              <a:ext cx="8286820" cy="1714512"/>
            </a:xfrm>
            <a:prstGeom prst="rect">
              <a:avLst/>
            </a:prstGeom>
            <a:noFill/>
            <a:ln w="9525" cap="flat">
              <a:solidFill>
                <a:srgbClr val="0F253F">
                  <a:alpha val="83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48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484" name="Shape 484"/>
            <p:cNvSpPr/>
            <p:nvPr/>
          </p:nvSpPr>
          <p:spPr>
            <a:xfrm>
              <a:off x="-1" y="-1"/>
              <a:ext cx="8286820" cy="3403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br/>
              <a:br/>
              <a:r>
                <a:rPr sz="4800">
                  <a:solidFill>
                    <a:srgbClr val="00206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Catégorie C</a:t>
              </a:r>
              <a:br>
                <a:rPr sz="4800">
                  <a:solidFill>
                    <a:srgbClr val="00206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</a:br>
              <a:r>
                <a:rPr sz="480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4800">
                  <a:solidFill>
                    <a:srgbClr val="00206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Produits d’Origine Animale </a:t>
              </a:r>
              <a:br>
                <a:rPr sz="4800">
                  <a:solidFill>
                    <a:srgbClr val="00206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</a:br>
              <a:br>
                <a:rPr sz="4800">
                  <a:solidFill>
                    <a:srgbClr val="00206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</a:br>
            </a:p>
          </p:txBody>
        </p:sp>
      </p:grpSp>
      <p:pic>
        <p:nvPicPr>
          <p:cNvPr id="486" name="image3.jpeg" descr="C:\Documents and Settings\administrateur.APIADOM\Bureau\logo tabliers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28926" y="0"/>
            <a:ext cx="2597153" cy="1571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xfrm>
            <a:off x="457200" y="1142984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 sz="54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4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Le Concours en chiffres</a:t>
            </a:r>
          </a:p>
        </p:txBody>
      </p:sp>
      <p:pic>
        <p:nvPicPr>
          <p:cNvPr id="75" name="image3.jpeg" descr="C:\Documents and Settings\administrateur.APIADOM\Bureau\logo tablier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7552" y="0"/>
            <a:ext cx="2239967" cy="1428738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 flipH="1" flipV="1">
            <a:off x="1285848" y="2285994"/>
            <a:ext cx="6072238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77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57421" y="3500437"/>
            <a:ext cx="1785954" cy="1143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57552" y="4643446"/>
            <a:ext cx="1791450" cy="1214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86314" y="5715015"/>
            <a:ext cx="1643074" cy="1143014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 rot="10800000">
            <a:off x="4000496" y="3571875"/>
            <a:ext cx="2571774" cy="928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21600" y="0"/>
                </a:lnTo>
                <a:cubicBezTo>
                  <a:pt x="19612" y="0"/>
                  <a:pt x="18000" y="4835"/>
                  <a:pt x="18000" y="10800"/>
                </a:cubicBezTo>
                <a:cubicBezTo>
                  <a:pt x="18000" y="16765"/>
                  <a:pt x="19612" y="21600"/>
                  <a:pt x="216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solidFill>
            <a:srgbClr val="CC9900"/>
          </a:solidFill>
          <a:ln w="25400">
            <a:solidFill>
              <a:srgbClr val="CC99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" name="Shape 81"/>
          <p:cNvSpPr/>
          <p:nvPr/>
        </p:nvSpPr>
        <p:spPr>
          <a:xfrm rot="10800000">
            <a:off x="4929188" y="4714880"/>
            <a:ext cx="2571775" cy="1000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21600" y="0"/>
                </a:lnTo>
                <a:cubicBezTo>
                  <a:pt x="19612" y="0"/>
                  <a:pt x="18000" y="4835"/>
                  <a:pt x="18000" y="10800"/>
                </a:cubicBezTo>
                <a:cubicBezTo>
                  <a:pt x="18000" y="16765"/>
                  <a:pt x="19612" y="21600"/>
                  <a:pt x="216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solidFill>
            <a:srgbClr val="808080"/>
          </a:solidFill>
          <a:ln w="25400">
            <a:solidFill>
              <a:srgbClr val="80808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Shape 82"/>
          <p:cNvSpPr/>
          <p:nvPr/>
        </p:nvSpPr>
        <p:spPr>
          <a:xfrm rot="10800000">
            <a:off x="6286512" y="5929329"/>
            <a:ext cx="2571770" cy="928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21600" y="0"/>
                </a:lnTo>
                <a:cubicBezTo>
                  <a:pt x="19612" y="0"/>
                  <a:pt x="18000" y="4835"/>
                  <a:pt x="18000" y="10800"/>
                </a:cubicBezTo>
                <a:cubicBezTo>
                  <a:pt x="18000" y="16765"/>
                  <a:pt x="19612" y="21600"/>
                  <a:pt x="216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solidFill>
            <a:srgbClr val="993300"/>
          </a:solidFill>
          <a:ln w="25400">
            <a:solidFill>
              <a:srgbClr val="9933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" name="Shape 83"/>
          <p:cNvSpPr/>
          <p:nvPr/>
        </p:nvSpPr>
        <p:spPr>
          <a:xfrm>
            <a:off x="4857751" y="3659690"/>
            <a:ext cx="1214452" cy="739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FFFF"/>
                </a:solidFill>
              </a:rPr>
              <a:t>66</a:t>
            </a:r>
          </a:p>
        </p:txBody>
      </p:sp>
      <p:sp>
        <p:nvSpPr>
          <p:cNvPr id="84" name="Shape 84"/>
          <p:cNvSpPr/>
          <p:nvPr/>
        </p:nvSpPr>
        <p:spPr>
          <a:xfrm>
            <a:off x="5786444" y="4786322"/>
            <a:ext cx="1214453" cy="739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FFFF"/>
                </a:solidFill>
              </a:rPr>
              <a:t>59</a:t>
            </a:r>
          </a:p>
        </p:txBody>
      </p:sp>
      <p:sp>
        <p:nvSpPr>
          <p:cNvPr id="85" name="Shape 85"/>
          <p:cNvSpPr/>
          <p:nvPr/>
        </p:nvSpPr>
        <p:spPr>
          <a:xfrm>
            <a:off x="7215206" y="6017145"/>
            <a:ext cx="1214452" cy="739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FFFF"/>
                </a:solidFill>
              </a:rPr>
              <a:t>71</a:t>
            </a:r>
          </a:p>
        </p:txBody>
      </p:sp>
      <p:pic>
        <p:nvPicPr>
          <p:cNvPr id="86" name="image4.jpeg" descr="C:\Documents and Settings\administrateur.APIADOM\Bureau\excelle(1)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0034" y="2428868"/>
            <a:ext cx="1643074" cy="1000132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 rot="10800000">
            <a:off x="2071670" y="2428868"/>
            <a:ext cx="2571774" cy="928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21600" y="0"/>
                </a:lnTo>
                <a:cubicBezTo>
                  <a:pt x="19612" y="0"/>
                  <a:pt x="18000" y="4835"/>
                  <a:pt x="18000" y="10800"/>
                </a:cubicBezTo>
                <a:cubicBezTo>
                  <a:pt x="18000" y="16765"/>
                  <a:pt x="19612" y="21600"/>
                  <a:pt x="21600" y="21600"/>
                </a:cubicBezTo>
                <a:lnTo>
                  <a:pt x="3600" y="21600"/>
                </a:lnTo>
                <a:cubicBezTo>
                  <a:pt x="1612" y="21600"/>
                  <a:pt x="0" y="16765"/>
                  <a:pt x="0" y="10800"/>
                </a:cubicBezTo>
                <a:cubicBezTo>
                  <a:pt x="0" y="4835"/>
                  <a:pt x="1612" y="0"/>
                  <a:pt x="3600" y="0"/>
                </a:cubicBezTo>
                <a:close/>
              </a:path>
            </a:pathLst>
          </a:custGeom>
          <a:solidFill>
            <a:srgbClr val="FFCC00"/>
          </a:solidFill>
          <a:ln w="25400">
            <a:solidFill>
              <a:srgbClr val="FFCC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Shape 88"/>
          <p:cNvSpPr/>
          <p:nvPr/>
        </p:nvSpPr>
        <p:spPr>
          <a:xfrm>
            <a:off x="3143236" y="2500303"/>
            <a:ext cx="1214454" cy="739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FFFFFF"/>
                </a:solidFill>
              </a:rPr>
              <a:t>5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/>
          <p:nvPr>
            <p:ph type="title"/>
          </p:nvPr>
        </p:nvSpPr>
        <p:spPr>
          <a:xfrm>
            <a:off x="457200" y="-24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Médailles de Bronze</a:t>
            </a:r>
          </a:p>
        </p:txBody>
      </p:sp>
      <p:pic>
        <p:nvPicPr>
          <p:cNvPr id="489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9520" y="-71465"/>
            <a:ext cx="1714486" cy="1285891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Shape 490"/>
          <p:cNvSpPr/>
          <p:nvPr/>
        </p:nvSpPr>
        <p:spPr>
          <a:xfrm flipH="1" flipV="1">
            <a:off x="428592" y="928670"/>
            <a:ext cx="5929360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aphicFrame>
        <p:nvGraphicFramePr>
          <p:cNvPr id="491" name="Table 491"/>
          <p:cNvGraphicFramePr/>
          <p:nvPr/>
        </p:nvGraphicFramePr>
        <p:xfrm>
          <a:off x="500034" y="1214421"/>
          <a:ext cx="8286778" cy="381870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970388"/>
                <a:gridCol w="4316388"/>
              </a:tblGrid>
              <a:tr h="500875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Miels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993300"/>
                    </a:solidFill>
                  </a:tcPr>
                </a:tc>
                <a:tc hMerge="1">
                  <a:tcPr/>
                </a:tc>
              </a:tr>
              <a:tr h="546139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CHAMMAKHI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de marrube bio  MIEL CHAMMAKHI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546139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PURNA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toutes fleurs (Foret) HONEY GOLD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353559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MAISON DE MIEL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d'eucalyptus   MAISON DE MIEL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353559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SOCIETE FERDAOUS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de jujubier  EL FERDOUS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61872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SOCIETE DU MIEL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KHADIJA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d'eucalyptus  عسل خدیجة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353559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CHAMMAKHI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de romarin  MIEL CHAMMAKHI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546139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HAMROUNI ABDEJLIL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toutes fleurs  HAMROUNI ABDEJLIL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92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02" y="1857362"/>
            <a:ext cx="357197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02" y="2357428"/>
            <a:ext cx="357197" cy="357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02" y="2857493"/>
            <a:ext cx="357197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02" y="4500569"/>
            <a:ext cx="357197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072206"/>
            <a:ext cx="357190" cy="35719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97" name="Table 497"/>
          <p:cNvGraphicFramePr/>
          <p:nvPr/>
        </p:nvGraphicFramePr>
        <p:xfrm>
          <a:off x="571470" y="5214949"/>
          <a:ext cx="8286779" cy="139415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162938"/>
                <a:gridCol w="4123837"/>
              </a:tblGrid>
              <a:tr h="664567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Produits de la pêche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993300"/>
                    </a:solidFill>
                  </a:tcPr>
                </a:tc>
                <a:tc hMerge="1">
                  <a:tcPr/>
                </a:tc>
              </a:tr>
              <a:tr h="72958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MANAR THON / EL MANAR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Boulettes de sardines de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méditerranée à la harissa   El Manar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98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02" y="3357562"/>
            <a:ext cx="357197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02" y="3929064"/>
            <a:ext cx="357197" cy="357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80808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808080"/>
                </a:solidFill>
              </a:rPr>
              <a:t>Médailles d’Argent </a:t>
            </a:r>
          </a:p>
        </p:txBody>
      </p:sp>
      <p:pic>
        <p:nvPicPr>
          <p:cNvPr id="502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767" y="1"/>
            <a:ext cx="2000233" cy="1500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282" y="2357428"/>
            <a:ext cx="500066" cy="53815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04" name="Table 504"/>
          <p:cNvGraphicFramePr/>
          <p:nvPr/>
        </p:nvGraphicFramePr>
        <p:xfrm>
          <a:off x="785784" y="1714487"/>
          <a:ext cx="7572431" cy="336234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86213"/>
                <a:gridCol w="3786213"/>
              </a:tblGrid>
              <a:tr h="560390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Miels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808080"/>
                    </a:solidFill>
                  </a:tcPr>
                </a:tc>
                <a:tc hMerge="1">
                  <a:tcPr/>
                </a:tc>
              </a:tr>
              <a:tr h="56039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MAISON DE MIEL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de thym  MAISON DE MIEL  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56039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GDA FRININE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d'orange  DAR MHENIA LEL ASSALA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56039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GDA MHENIA LEL ASSALA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de romarin EL FERDOUS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56039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SOCIETE FERDAOUS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toutes fleurs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56039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GDA NOUAIEL ( ALI MEHREZ)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toutes fleurs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</a:tbl>
          </a:graphicData>
        </a:graphic>
      </p:graphicFrame>
      <p:sp>
        <p:nvSpPr>
          <p:cNvPr id="505" name="Shape 505"/>
          <p:cNvSpPr/>
          <p:nvPr/>
        </p:nvSpPr>
        <p:spPr>
          <a:xfrm flipH="1" flipV="1">
            <a:off x="357154" y="1285860"/>
            <a:ext cx="5857923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506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282" y="3038461"/>
            <a:ext cx="500066" cy="53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282" y="3681402"/>
            <a:ext cx="500066" cy="53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282" y="4286255"/>
            <a:ext cx="500066" cy="53816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09" name="Table 509"/>
          <p:cNvGraphicFramePr/>
          <p:nvPr/>
        </p:nvGraphicFramePr>
        <p:xfrm>
          <a:off x="714348" y="5286388"/>
          <a:ext cx="7572428" cy="117587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86213"/>
                <a:gridCol w="3786213"/>
              </a:tblGrid>
              <a:tr h="587932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Conserves de sardine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808080"/>
                    </a:solidFill>
                  </a:tcPr>
                </a:tc>
                <a:tc hMerge="1">
                  <a:tcPr/>
                </a:tc>
              </a:tr>
              <a:tr h="587932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El Manar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Sardines de méditerranée à l'huile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Vierge  El Manar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/>
          <p:nvPr>
            <p:ph type="title"/>
          </p:nvPr>
        </p:nvSpPr>
        <p:spPr>
          <a:xfrm>
            <a:off x="457200" y="71413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CC99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CC9900"/>
                </a:solidFill>
              </a:rPr>
              <a:t>Médailles d’or</a:t>
            </a:r>
          </a:p>
        </p:txBody>
      </p:sp>
      <p:pic>
        <p:nvPicPr>
          <p:cNvPr id="512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2214553"/>
            <a:ext cx="285722" cy="28575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13" name="Table 513"/>
          <p:cNvGraphicFramePr/>
          <p:nvPr/>
        </p:nvGraphicFramePr>
        <p:xfrm>
          <a:off x="500034" y="1450235"/>
          <a:ext cx="8215370" cy="468405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540001"/>
                <a:gridCol w="3675369"/>
              </a:tblGrid>
              <a:tr h="698849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Miels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CC9900"/>
                    </a:solidFill>
                  </a:tcPr>
                </a:tc>
                <a:tc hMerge="1">
                  <a:tcPr/>
                </a:tc>
              </a:tr>
              <a:tr h="51261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GDA NASSAEM ALKHAYR ( نسائم الخیر 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toutes fleurs   نسائم الخیر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93415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SOCIETE BAJOUTI APICULTURE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toutes fleurs (montagne) BAJOUTI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64248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CHAMMAKHI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de thym  MIEL CHAMMAKHI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1261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SOCIETE MUTUELLE BARAKA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SERVICES AGRICOLES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toutes fleurs  AL BARAKA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1261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SMSA EL BARAKA ( TAHER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HSOUNA)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 </a:t>
                      </a:r>
                      <a:r>
                        <a:rPr i="1">
                          <a:sym typeface="Avenir Book"/>
                        </a:rPr>
                        <a:t>Miel des fleurs d'oasis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 منحلة العسل الملكي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698849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SOCIETE L'ABEILLE HIBAR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toutes fleurs BIO 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  نحلة الحبار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1261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PROMOTION DE L'AGRICULTURE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BIOLOGIQUE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Miel des fleurs d'oasis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عسل واحة ميداس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14" name="Shape 514"/>
          <p:cNvSpPr/>
          <p:nvPr/>
        </p:nvSpPr>
        <p:spPr>
          <a:xfrm flipH="1" flipV="1">
            <a:off x="142840" y="1000110"/>
            <a:ext cx="6429427" cy="1590"/>
          </a:xfrm>
          <a:prstGeom prst="line">
            <a:avLst/>
          </a:prstGeom>
          <a:ln>
            <a:solidFill>
              <a:srgbClr val="558ED5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515" name="image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9520" y="71438"/>
            <a:ext cx="1714486" cy="1142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2571743"/>
            <a:ext cx="285722" cy="285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image15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43" y="2928934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3286123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3643314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4000503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4357694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4714883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5072074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76" y="5572140"/>
            <a:ext cx="285723" cy="285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487" y="3643314"/>
            <a:ext cx="1214448" cy="9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3562" y="4714883"/>
            <a:ext cx="1219947" cy="915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0" y="5643578"/>
            <a:ext cx="1214447" cy="10001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1" name="Group 531"/>
          <p:cNvGrpSpPr/>
          <p:nvPr/>
        </p:nvGrpSpPr>
        <p:grpSpPr>
          <a:xfrm>
            <a:off x="1142967" y="3714745"/>
            <a:ext cx="1714526" cy="785831"/>
            <a:chOff x="-1" y="0"/>
            <a:chExt cx="1714524" cy="785830"/>
          </a:xfrm>
        </p:grpSpPr>
        <p:sp>
          <p:nvSpPr>
            <p:cNvPr id="529" name="Shape 529"/>
            <p:cNvSpPr/>
            <p:nvPr/>
          </p:nvSpPr>
          <p:spPr>
            <a:xfrm>
              <a:off x="-2" y="-1"/>
              <a:ext cx="1714526" cy="785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21600" y="0"/>
                  </a:lnTo>
                  <a:cubicBezTo>
                    <a:pt x="19612" y="0"/>
                    <a:pt x="18000" y="4835"/>
                    <a:pt x="18000" y="10800"/>
                  </a:cubicBezTo>
                  <a:cubicBezTo>
                    <a:pt x="18000" y="16765"/>
                    <a:pt x="19612" y="21600"/>
                    <a:pt x="216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CC9900"/>
            </a:solidFill>
            <a:ln w="25400" cap="flat">
              <a:solidFill>
                <a:srgbClr val="CC99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0" name="Shape 530"/>
            <p:cNvSpPr/>
            <p:nvPr/>
          </p:nvSpPr>
          <p:spPr>
            <a:xfrm>
              <a:off x="285753" y="94460"/>
              <a:ext cx="1143016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4000">
                  <a:solidFill>
                    <a:srgbClr val="FFFFFF"/>
                  </a:solidFill>
                </a:rPr>
                <a:t>7</a:t>
              </a:r>
            </a:p>
          </p:txBody>
        </p:sp>
      </p:grpSp>
      <p:grpSp>
        <p:nvGrpSpPr>
          <p:cNvPr id="534" name="Group 534"/>
          <p:cNvGrpSpPr/>
          <p:nvPr/>
        </p:nvGrpSpPr>
        <p:grpSpPr>
          <a:xfrm>
            <a:off x="2214538" y="4857755"/>
            <a:ext cx="1714526" cy="714393"/>
            <a:chOff x="-1" y="-1"/>
            <a:chExt cx="1714524" cy="714392"/>
          </a:xfrm>
        </p:grpSpPr>
        <p:sp>
          <p:nvSpPr>
            <p:cNvPr id="532" name="Shape 532"/>
            <p:cNvSpPr/>
            <p:nvPr/>
          </p:nvSpPr>
          <p:spPr>
            <a:xfrm>
              <a:off x="-2" y="-2"/>
              <a:ext cx="1714526" cy="714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21600" y="0"/>
                  </a:lnTo>
                  <a:cubicBezTo>
                    <a:pt x="19612" y="0"/>
                    <a:pt x="18000" y="4835"/>
                    <a:pt x="18000" y="10800"/>
                  </a:cubicBezTo>
                  <a:cubicBezTo>
                    <a:pt x="18000" y="16765"/>
                    <a:pt x="19612" y="21600"/>
                    <a:pt x="216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808080"/>
            </a:solidFill>
            <a:ln w="25400" cap="flat">
              <a:solidFill>
                <a:srgbClr val="80808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3" name="Shape 533"/>
            <p:cNvSpPr/>
            <p:nvPr/>
          </p:nvSpPr>
          <p:spPr>
            <a:xfrm>
              <a:off x="285753" y="58741"/>
              <a:ext cx="1143016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4000">
                  <a:solidFill>
                    <a:srgbClr val="FFFFFF"/>
                  </a:solidFill>
                </a:rPr>
                <a:t>14</a:t>
              </a:r>
            </a:p>
          </p:txBody>
        </p:sp>
      </p:grpSp>
      <p:grpSp>
        <p:nvGrpSpPr>
          <p:cNvPr id="537" name="Group 537"/>
          <p:cNvGrpSpPr/>
          <p:nvPr/>
        </p:nvGrpSpPr>
        <p:grpSpPr>
          <a:xfrm>
            <a:off x="2786041" y="5857891"/>
            <a:ext cx="1785965" cy="714390"/>
            <a:chOff x="0" y="0"/>
            <a:chExt cx="1785963" cy="714389"/>
          </a:xfrm>
        </p:grpSpPr>
        <p:sp>
          <p:nvSpPr>
            <p:cNvPr id="535" name="Shape 535"/>
            <p:cNvSpPr/>
            <p:nvPr/>
          </p:nvSpPr>
          <p:spPr>
            <a:xfrm>
              <a:off x="-1" y="-1"/>
              <a:ext cx="1785964" cy="71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21600" y="0"/>
                  </a:lnTo>
                  <a:cubicBezTo>
                    <a:pt x="19612" y="0"/>
                    <a:pt x="18000" y="4835"/>
                    <a:pt x="18000" y="10800"/>
                  </a:cubicBezTo>
                  <a:cubicBezTo>
                    <a:pt x="18000" y="16765"/>
                    <a:pt x="19612" y="21600"/>
                    <a:pt x="216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993300"/>
            </a:solidFill>
            <a:ln w="25400" cap="flat">
              <a:solidFill>
                <a:srgbClr val="9933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6" name="Shape 536"/>
            <p:cNvSpPr/>
            <p:nvPr/>
          </p:nvSpPr>
          <p:spPr>
            <a:xfrm>
              <a:off x="297659" y="90490"/>
              <a:ext cx="1190644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3600">
                  <a:solidFill>
                    <a:srgbClr val="FFFFFF"/>
                  </a:solidFill>
                </a:rPr>
                <a:t>12</a:t>
              </a:r>
            </a:p>
          </p:txBody>
        </p:sp>
      </p:grpSp>
      <p:sp>
        <p:nvSpPr>
          <p:cNvPr id="538" name="Shape 53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grpSp>
        <p:nvGrpSpPr>
          <p:cNvPr id="541" name="Group 541"/>
          <p:cNvGrpSpPr/>
          <p:nvPr/>
        </p:nvGrpSpPr>
        <p:grpSpPr>
          <a:xfrm>
            <a:off x="357155" y="870192"/>
            <a:ext cx="8286820" cy="3403104"/>
            <a:chOff x="0" y="0"/>
            <a:chExt cx="8286818" cy="3403103"/>
          </a:xfrm>
        </p:grpSpPr>
        <p:sp>
          <p:nvSpPr>
            <p:cNvPr id="539" name="Shape 539"/>
            <p:cNvSpPr/>
            <p:nvPr/>
          </p:nvSpPr>
          <p:spPr>
            <a:xfrm>
              <a:off x="-1" y="844298"/>
              <a:ext cx="8286820" cy="1714512"/>
            </a:xfrm>
            <a:prstGeom prst="rect">
              <a:avLst/>
            </a:prstGeom>
            <a:noFill/>
            <a:ln w="9525" cap="flat">
              <a:solidFill>
                <a:srgbClr val="0F253F">
                  <a:alpha val="83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48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540" name="Shape 540"/>
            <p:cNvSpPr/>
            <p:nvPr/>
          </p:nvSpPr>
          <p:spPr>
            <a:xfrm>
              <a:off x="-1" y="-1"/>
              <a:ext cx="8286820" cy="3403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br/>
              <a:br/>
              <a:r>
                <a:rPr sz="4800">
                  <a:solidFill>
                    <a:srgbClr val="00206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Catégorie D</a:t>
              </a:r>
              <a:br>
                <a:rPr sz="4800">
                  <a:solidFill>
                    <a:srgbClr val="00206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</a:br>
              <a:r>
                <a:rPr sz="4800">
                  <a:solidFill>
                    <a:srgbClr val="00206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Légumes </a:t>
              </a:r>
              <a:br>
                <a:rPr sz="4800">
                  <a:solidFill>
                    <a:srgbClr val="00206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</a:br>
              <a:br>
                <a:rPr sz="4800">
                  <a:solidFill>
                    <a:srgbClr val="00206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</a:br>
            </a:p>
          </p:txBody>
        </p:sp>
      </p:grpSp>
      <p:pic>
        <p:nvPicPr>
          <p:cNvPr id="542" name="image3.jpeg" descr="C:\Documents and Settings\administrateur.APIADOM\Bureau\logo tabliers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57487" y="0"/>
            <a:ext cx="2786085" cy="1571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/>
          <p:nvPr>
            <p:ph type="title"/>
          </p:nvPr>
        </p:nvSpPr>
        <p:spPr>
          <a:xfrm>
            <a:off x="457200" y="-24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Médailles de Bronze</a:t>
            </a:r>
          </a:p>
        </p:txBody>
      </p:sp>
      <p:pic>
        <p:nvPicPr>
          <p:cNvPr id="545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9520" y="-71465"/>
            <a:ext cx="1714486" cy="1285891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Shape 546"/>
          <p:cNvSpPr/>
          <p:nvPr/>
        </p:nvSpPr>
        <p:spPr>
          <a:xfrm flipH="1" flipV="1">
            <a:off x="428592" y="928670"/>
            <a:ext cx="5929360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aphicFrame>
        <p:nvGraphicFramePr>
          <p:cNvPr id="547" name="Table 547"/>
          <p:cNvGraphicFramePr/>
          <p:nvPr/>
        </p:nvGraphicFramePr>
        <p:xfrm>
          <a:off x="642909" y="1357296"/>
          <a:ext cx="8286778" cy="99205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578370"/>
                <a:gridCol w="3708405"/>
              </a:tblGrid>
              <a:tr h="583042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Harissa conserve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993300"/>
                    </a:solidFill>
                  </a:tcPr>
                </a:tc>
                <a:tc hMerge="1">
                  <a:tcPr/>
                </a:tc>
              </a:tr>
              <a:tr h="409004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ETABLISSEMENT ZGOLLI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Harissa  ZGOLLI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48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2000237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49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2714618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3357562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4786322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5429263"/>
            <a:ext cx="357191" cy="35719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53" name="Table 553"/>
          <p:cNvGraphicFramePr/>
          <p:nvPr/>
        </p:nvGraphicFramePr>
        <p:xfrm>
          <a:off x="571470" y="2786058"/>
          <a:ext cx="8286779" cy="375010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162938"/>
                <a:gridCol w="4123837"/>
              </a:tblGrid>
              <a:tr h="764729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Harissa traditionnelle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993300"/>
                    </a:solidFill>
                  </a:tcPr>
                </a:tc>
                <a:tc hMerge="1">
                  <a:tcPr/>
                </a:tc>
              </a:tr>
              <a:tr h="839541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LE PALAIS DES EPICES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Harissa traditionnelle à l'huile d'olive قصر التوابل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53645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SMSA NASRALLAH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Harissa traditionnelle à l'huile d'olive Harissa Royale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53645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SMSA ETTAHADI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b="1" i="1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Harissa traditionnelle à l'huile d'olive </a:t>
                      </a:r>
                      <a:r>
                        <a:rPr i="1">
                          <a:sym typeface="Avenir Book"/>
                        </a:rPr>
                        <a:t>الریم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53645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TERROIRS DE TUNISIE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Harissa traditionnelle Terroirs de Tunisie (Basique)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53645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EZEMNIA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harissa berbère EZEMNIA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/>
          <p:nvPr>
            <p:ph type="title"/>
          </p:nvPr>
        </p:nvSpPr>
        <p:spPr>
          <a:xfrm>
            <a:off x="457200" y="-24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Médailles de Bronze</a:t>
            </a:r>
          </a:p>
        </p:txBody>
      </p:sp>
      <p:pic>
        <p:nvPicPr>
          <p:cNvPr id="556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9520" y="-71465"/>
            <a:ext cx="1714486" cy="1285891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Shape 557"/>
          <p:cNvSpPr/>
          <p:nvPr/>
        </p:nvSpPr>
        <p:spPr>
          <a:xfrm flipH="1" flipV="1">
            <a:off x="428592" y="928670"/>
            <a:ext cx="5929360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aphicFrame>
        <p:nvGraphicFramePr>
          <p:cNvPr id="558" name="Table 558"/>
          <p:cNvGraphicFramePr/>
          <p:nvPr/>
        </p:nvGraphicFramePr>
        <p:xfrm>
          <a:off x="571504" y="2317323"/>
          <a:ext cx="8286778" cy="127759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578370"/>
                <a:gridCol w="3708405"/>
              </a:tblGrid>
              <a:tr h="459477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Salade méchouia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993300"/>
                    </a:solidFill>
                  </a:tcPr>
                </a:tc>
                <a:tc hMerge="1">
                  <a:tcPr/>
                </a:tc>
              </a:tr>
              <a:tr h="479582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DAR CHAHIDA LEL OULA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DAR CHAHIDA LEL OULA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33852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SUN ANTIPASTI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JARDINS DE CARTHAGE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59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2000237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0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2714618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3357562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2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4786322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63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5429263"/>
            <a:ext cx="357191" cy="35719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64" name="Table 564"/>
          <p:cNvGraphicFramePr/>
          <p:nvPr/>
        </p:nvGraphicFramePr>
        <p:xfrm>
          <a:off x="571470" y="3714751"/>
          <a:ext cx="8286779" cy="140805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162938"/>
                <a:gridCol w="4123837"/>
              </a:tblGrid>
              <a:tr h="329809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Semi-conserves de légumes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993300"/>
                    </a:solidFill>
                  </a:tcPr>
                </a:tc>
                <a:tc hMerge="1">
                  <a:tcPr/>
                </a:tc>
              </a:tr>
              <a:tr h="657869"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GDA ZEMNIA EL MAAMOURA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Semi-conserves de légumes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marinés et salés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2037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SUN ANTIPASTI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Citrons salés  JARDINS DE CARTHAGE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5" name="Table 565"/>
          <p:cNvGraphicFramePr/>
          <p:nvPr/>
        </p:nvGraphicFramePr>
        <p:xfrm>
          <a:off x="571470" y="5319186"/>
          <a:ext cx="8358249" cy="122538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617856"/>
                <a:gridCol w="3740390"/>
              </a:tblGrid>
              <a:tr h="509935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Corète en poudre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993300"/>
                    </a:solidFill>
                  </a:tcPr>
                </a:tc>
                <a:tc hMerge="1">
                  <a:tcPr/>
                </a:tc>
              </a:tr>
              <a:tr h="35772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OM ZINE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ملوخیة ام زین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35772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SUN ANTIPASTI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JARDINS DE CARTHAGE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6" name="Table 566"/>
          <p:cNvGraphicFramePr/>
          <p:nvPr/>
        </p:nvGraphicFramePr>
        <p:xfrm>
          <a:off x="571504" y="1214421"/>
          <a:ext cx="8286778" cy="99205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578370"/>
                <a:gridCol w="3708405"/>
              </a:tblGrid>
              <a:tr h="583042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Hrous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993300"/>
                    </a:solidFill>
                  </a:tcPr>
                </a:tc>
                <a:tc hMerge="1">
                  <a:tcPr/>
                </a:tc>
              </a:tr>
              <a:tr h="409004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TERROIRS DE TUNISIE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Terroirs de Tunisie (oignon séché)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80808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808080"/>
                </a:solidFill>
              </a:rPr>
              <a:t>Médailles d’Argent </a:t>
            </a:r>
          </a:p>
        </p:txBody>
      </p:sp>
      <p:pic>
        <p:nvPicPr>
          <p:cNvPr id="569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767" y="1"/>
            <a:ext cx="2000233" cy="1500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02" y="2428868"/>
            <a:ext cx="500072" cy="53816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71" name="Table 571"/>
          <p:cNvGraphicFramePr/>
          <p:nvPr/>
        </p:nvGraphicFramePr>
        <p:xfrm>
          <a:off x="642909" y="1857362"/>
          <a:ext cx="7572431" cy="117586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86213"/>
                <a:gridCol w="3786213"/>
              </a:tblGrid>
              <a:tr h="587932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Harissa conserve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808080"/>
                    </a:solidFill>
                  </a:tcPr>
                </a:tc>
                <a:tc hMerge="1">
                  <a:tcPr/>
                </a:tc>
              </a:tr>
              <a:tr h="587932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SOCIETE TUNISIENNE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INDUSTRIELLE DU CAP BON STICAP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Harissa    STICAP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</a:tbl>
          </a:graphicData>
        </a:graphic>
      </p:graphicFrame>
      <p:sp>
        <p:nvSpPr>
          <p:cNvPr id="572" name="Shape 572"/>
          <p:cNvSpPr/>
          <p:nvPr/>
        </p:nvSpPr>
        <p:spPr>
          <a:xfrm flipH="1" flipV="1">
            <a:off x="357154" y="1285860"/>
            <a:ext cx="5857923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aphicFrame>
        <p:nvGraphicFramePr>
          <p:cNvPr id="573" name="Table 573"/>
          <p:cNvGraphicFramePr/>
          <p:nvPr/>
        </p:nvGraphicFramePr>
        <p:xfrm>
          <a:off x="714348" y="3429000"/>
          <a:ext cx="7572428" cy="280956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853254"/>
                <a:gridCol w="3719174"/>
              </a:tblGrid>
              <a:tr h="499397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Harissa traditionnelle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808080"/>
                    </a:solidFill>
                  </a:tcPr>
                </a:tc>
                <a:tc hMerge="1">
                  <a:tcPr/>
                </a:tc>
              </a:tr>
              <a:tr h="81197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TUNISIA NATURA PLUS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Harissa traditionnelle à l'huile d'olive El FIRMA BIO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49939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EPICES BEN JEMIA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Harissa traditionnelle à l'huile d'olive EPICES BEN JEMIA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49939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GDA ALMALIKA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Harissa traditionnelle à l'huile d'olive الملكة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49939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SONIA ALMHAMDI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Harissa traditionnelle  توابل الزھراء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</a:tbl>
          </a:graphicData>
        </a:graphic>
      </p:graphicFrame>
      <p:pic>
        <p:nvPicPr>
          <p:cNvPr id="574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02" y="4000503"/>
            <a:ext cx="500072" cy="53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02" y="4643446"/>
            <a:ext cx="500072" cy="53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6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02" y="5248299"/>
            <a:ext cx="500072" cy="53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7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02" y="5891241"/>
            <a:ext cx="500072" cy="538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80808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808080"/>
                </a:solidFill>
              </a:rPr>
              <a:t>Médailles d’Argent </a:t>
            </a:r>
          </a:p>
        </p:txBody>
      </p:sp>
      <p:pic>
        <p:nvPicPr>
          <p:cNvPr id="580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767" y="1"/>
            <a:ext cx="2000233" cy="1500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1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462215"/>
            <a:ext cx="500066" cy="538157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Shape 582"/>
          <p:cNvSpPr/>
          <p:nvPr/>
        </p:nvSpPr>
        <p:spPr>
          <a:xfrm flipH="1" flipV="1">
            <a:off x="357154" y="1285860"/>
            <a:ext cx="5857923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aphicFrame>
        <p:nvGraphicFramePr>
          <p:cNvPr id="583" name="Table 583"/>
          <p:cNvGraphicFramePr/>
          <p:nvPr/>
        </p:nvGraphicFramePr>
        <p:xfrm>
          <a:off x="714348" y="1714487"/>
          <a:ext cx="7858181" cy="266700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998660"/>
                <a:gridCol w="3859519"/>
              </a:tblGrid>
              <a:tr h="576536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Hrous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808080"/>
                    </a:solidFill>
                  </a:tcPr>
                </a:tc>
                <a:tc hMerge="1">
                  <a:tcPr/>
                </a:tc>
              </a:tr>
              <a:tr h="93739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OM ZINE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Hrous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olidFill>
                            <a:srgbClr val="FFFFFF"/>
                          </a:solidFill>
                          <a:sym typeface="Avenir Book"/>
                        </a:rPr>
                        <a:t> </a:t>
                      </a:r>
                      <a:r>
                        <a:rPr i="1">
                          <a:sym typeface="Avenir Book"/>
                        </a:rPr>
                        <a:t>ھروس ام زین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57653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LE PALAIS DU NATUREL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Hrous</a:t>
                      </a:r>
                      <a:r>
                        <a:rPr i="1">
                          <a:solidFill>
                            <a:srgbClr val="FFFFFF"/>
                          </a:solidFill>
                          <a:sym typeface="Avenir Book"/>
                        </a:rPr>
                        <a:t> </a:t>
                      </a:r>
                      <a:endParaRPr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LE PALAIS DU NATUREL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57653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ASSOCIATION INMA MAAMOURA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Hrous</a:t>
                      </a:r>
                      <a:r>
                        <a:rPr i="1">
                          <a:solidFill>
                            <a:srgbClr val="FFFFFF"/>
                          </a:solidFill>
                          <a:sym typeface="Avenir Book"/>
                        </a:rPr>
                        <a:t> </a:t>
                      </a:r>
                      <a:endParaRPr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olidFill>
                            <a:srgbClr val="FFFFFF"/>
                          </a:solidFill>
                          <a:sym typeface="Avenir Book"/>
                        </a:rPr>
                        <a:t> </a:t>
                      </a:r>
                      <a:r>
                        <a:rPr i="1">
                          <a:sym typeface="Avenir Book"/>
                        </a:rPr>
                        <a:t>MIDA (HARISSA MAIIOU)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</a:tbl>
          </a:graphicData>
        </a:graphic>
      </p:graphicFrame>
      <p:pic>
        <p:nvPicPr>
          <p:cNvPr id="584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6596"/>
            <a:ext cx="500066" cy="53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819538"/>
            <a:ext cx="500066" cy="53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6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02" y="5248299"/>
            <a:ext cx="500072" cy="53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7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02" y="5891241"/>
            <a:ext cx="500072" cy="53816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88" name="Table 588"/>
          <p:cNvGraphicFramePr/>
          <p:nvPr/>
        </p:nvGraphicFramePr>
        <p:xfrm>
          <a:off x="714348" y="4714883"/>
          <a:ext cx="7929620" cy="164021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964809"/>
                <a:gridCol w="3964809"/>
              </a:tblGrid>
              <a:tr h="546737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Salade méchouia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808080"/>
                    </a:solidFill>
                  </a:tcPr>
                </a:tc>
                <a:tc hMerge="1">
                  <a:tcPr/>
                </a:tc>
              </a:tr>
              <a:tr h="54673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MOONA FOOD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Salade méchouia (Douce)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54673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EPICES BEN JEMIA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Salade méchouia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80808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808080"/>
                </a:solidFill>
              </a:rPr>
              <a:t>Médailles d’Argent </a:t>
            </a:r>
          </a:p>
        </p:txBody>
      </p:sp>
      <p:pic>
        <p:nvPicPr>
          <p:cNvPr id="591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767" y="1"/>
            <a:ext cx="2000233" cy="1500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2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02" y="2428868"/>
            <a:ext cx="500072" cy="538161"/>
          </a:xfrm>
          <a:prstGeom prst="rect">
            <a:avLst/>
          </a:prstGeom>
          <a:ln w="12700">
            <a:miter lim="400000"/>
          </a:ln>
        </p:spPr>
      </p:pic>
      <p:sp>
        <p:nvSpPr>
          <p:cNvPr id="593" name="Shape 593"/>
          <p:cNvSpPr/>
          <p:nvPr/>
        </p:nvSpPr>
        <p:spPr>
          <a:xfrm flipH="1" flipV="1">
            <a:off x="357154" y="1285860"/>
            <a:ext cx="5857923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aphicFrame>
        <p:nvGraphicFramePr>
          <p:cNvPr id="594" name="Table 594"/>
          <p:cNvGraphicFramePr/>
          <p:nvPr/>
        </p:nvGraphicFramePr>
        <p:xfrm>
          <a:off x="571470" y="1928802"/>
          <a:ext cx="7929621" cy="188174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035011"/>
                <a:gridCol w="3894606"/>
              </a:tblGrid>
              <a:tr h="518970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Semi-conserves de légumes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808080"/>
                    </a:solidFill>
                  </a:tcPr>
                </a:tc>
                <a:tc hMerge="1">
                  <a:tcPr/>
                </a:tc>
              </a:tr>
              <a:tr h="84380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HERBES DE TUNISIE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Quarts de coeurs d'artichauts 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 AL ASSYL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51897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ASMA BENT AMARA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Piments salés marinés  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فلفل الأزھر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</a:tbl>
          </a:graphicData>
        </a:graphic>
      </p:graphicFrame>
      <p:pic>
        <p:nvPicPr>
          <p:cNvPr id="595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02" y="4643446"/>
            <a:ext cx="500072" cy="53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6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02" y="5248299"/>
            <a:ext cx="500072" cy="53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7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43248"/>
            <a:ext cx="500066" cy="53816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98" name="Table 598"/>
          <p:cNvGraphicFramePr/>
          <p:nvPr/>
        </p:nvGraphicFramePr>
        <p:xfrm>
          <a:off x="642909" y="4143380"/>
          <a:ext cx="7858184" cy="159798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254588"/>
                <a:gridCol w="3603592"/>
              </a:tblGrid>
              <a:tr h="488531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Corète en poudre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808080"/>
                    </a:solidFill>
                  </a:tcPr>
                </a:tc>
                <a:tc hMerge="1">
                  <a:tcPr/>
                </a:tc>
              </a:tr>
              <a:tr h="620919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GDA TAKELSA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ملوخیة تاكلسة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488531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ASSOCIATION INMA MAAMOURA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(NOURA BEN NACEUR)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Meloukhia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/>
          <p:nvPr>
            <p:ph type="title"/>
          </p:nvPr>
        </p:nvSpPr>
        <p:spPr>
          <a:xfrm>
            <a:off x="457200" y="71413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CC99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CC9900"/>
                </a:solidFill>
              </a:rPr>
              <a:t>Médailles d’Or</a:t>
            </a:r>
          </a:p>
        </p:txBody>
      </p:sp>
      <p:pic>
        <p:nvPicPr>
          <p:cNvPr id="601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1928802"/>
            <a:ext cx="285722" cy="2857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02" name="Table 602"/>
          <p:cNvGraphicFramePr/>
          <p:nvPr/>
        </p:nvGraphicFramePr>
        <p:xfrm>
          <a:off x="500034" y="1285859"/>
          <a:ext cx="8215370" cy="96949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97210"/>
                <a:gridCol w="4418160"/>
              </a:tblGrid>
              <a:tr h="559265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Harissa conserve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CC9900"/>
                    </a:solidFill>
                  </a:tcPr>
                </a:tc>
                <a:tc hMerge="1">
                  <a:tcPr/>
                </a:tc>
              </a:tr>
              <a:tr h="410225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TERROIRS DE TUNISIE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Harissa   TERROIRS DE TUNISIE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03" name="Shape 603"/>
          <p:cNvSpPr/>
          <p:nvPr/>
        </p:nvSpPr>
        <p:spPr>
          <a:xfrm flipH="1" flipV="1">
            <a:off x="142840" y="1000110"/>
            <a:ext cx="6429427" cy="1590"/>
          </a:xfrm>
          <a:prstGeom prst="line">
            <a:avLst/>
          </a:prstGeom>
          <a:ln>
            <a:solidFill>
              <a:srgbClr val="558ED5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604" name="image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9520" y="71438"/>
            <a:ext cx="1714486" cy="1142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05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3286123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4572008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7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5072074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8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6286520"/>
            <a:ext cx="285722" cy="2857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09" name="Table 609"/>
          <p:cNvGraphicFramePr/>
          <p:nvPr/>
        </p:nvGraphicFramePr>
        <p:xfrm>
          <a:off x="500034" y="2580882"/>
          <a:ext cx="8215370" cy="96949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97210"/>
                <a:gridCol w="4418160"/>
              </a:tblGrid>
              <a:tr h="559265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Salade méchouia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CC9900"/>
                    </a:solidFill>
                  </a:tcPr>
                </a:tc>
                <a:tc hMerge="1">
                  <a:tcPr/>
                </a:tc>
              </a:tr>
              <a:tr h="410225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MOONA FOOD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Salade méchouia (Piquante) MOONA FOOD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0" name="Table 610"/>
          <p:cNvGraphicFramePr/>
          <p:nvPr/>
        </p:nvGraphicFramePr>
        <p:xfrm>
          <a:off x="500034" y="3764688"/>
          <a:ext cx="8215370" cy="160957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963822"/>
                <a:gridCol w="4251548"/>
              </a:tblGrid>
              <a:tr h="652435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Semi-conserves de légumes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CC9900"/>
                    </a:solidFill>
                  </a:tcPr>
                </a:tc>
                <a:tc hMerge="1">
                  <a:tcPr/>
                </a:tc>
              </a:tr>
              <a:tr h="47856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SUN ANTIPASTI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Artichauts marinés 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  JARDINS DE CARTHAGE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478567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ASSOCIATION INMA MAAMOURA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Piments marinés à l'huile d'olive MIDA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1" name="Table 611"/>
          <p:cNvGraphicFramePr/>
          <p:nvPr/>
        </p:nvGraphicFramePr>
        <p:xfrm>
          <a:off x="428595" y="5652718"/>
          <a:ext cx="8215371" cy="101647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892112"/>
                <a:gridCol w="4323258"/>
              </a:tblGrid>
              <a:tr h="586362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Hrous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CC9900"/>
                    </a:solidFill>
                  </a:tcPr>
                </a:tc>
                <a:tc hMerge="1">
                  <a:tcPr/>
                </a:tc>
              </a:tr>
              <a:tr h="430102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SIPACO (DAR LALLETI 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/>
                      </a:pPr>
                      <a:r>
                        <a:rPr i="1">
                          <a:sym typeface="Avenir Book"/>
                        </a:rPr>
                        <a:t>Hrous</a:t>
                      </a:r>
                      <a:r>
                        <a:rPr i="1" sz="2400">
                          <a:solidFill>
                            <a:srgbClr val="FFFFFF"/>
                          </a:solidFill>
                          <a:sym typeface="Avenir Book"/>
                        </a:rPr>
                        <a:t> </a:t>
                      </a:r>
                      <a:r>
                        <a:rPr i="1">
                          <a:sym typeface="Avenir Book"/>
                        </a:rPr>
                        <a:t>DAR LALLETI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" name="Table 90"/>
          <p:cNvGraphicFramePr/>
          <p:nvPr/>
        </p:nvGraphicFramePr>
        <p:xfrm>
          <a:off x="3357552" y="136939"/>
          <a:ext cx="5072101" cy="981087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1268025"/>
                <a:gridCol w="1268025"/>
                <a:gridCol w="1268025"/>
                <a:gridCol w="1268025"/>
              </a:tblGrid>
              <a:tr h="715815"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Taux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Nombre de médailles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Nombre de produis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38100" dist="38100" dir="2700000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Gouvernorat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9BBB59"/>
                    </a:solidFill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cap="all" i="1" sz="1000">
                          <a:sym typeface="Avenir Book"/>
                        </a:rPr>
                        <a:t>28 %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>
                      <a:solidFill>
                        <a:srgbClr val="98B955"/>
                      </a:solidFill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cap="all" i="1" sz="1000">
                          <a:sym typeface="Avenir Book"/>
                        </a:rPr>
                        <a:t>11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>
                      <a:solidFill>
                        <a:srgbClr val="98B955"/>
                      </a:solidFill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cap="all" i="1" sz="1000">
                          <a:sym typeface="Avenir Book"/>
                        </a:rPr>
                        <a:t>40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>
                      <a:solidFill>
                        <a:srgbClr val="98B955"/>
                      </a:solidFill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cap="all" i="1" sz="1000">
                          <a:sym typeface="Avenir Book"/>
                        </a:rPr>
                        <a:t>Tunis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>
                      <a:solidFill>
                        <a:srgbClr val="98B955"/>
                      </a:solidFill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cap="all"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29 %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cap="all"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9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cap="all"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31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cap="all"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Ariana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9 </a:t>
                      </a:r>
                      <a:r>
                        <a:rPr cap="all" i="1" sz="1000">
                          <a:sym typeface="Avenir Book"/>
                        </a:rPr>
                        <a:t>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E25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2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E25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23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E2500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Manouba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E2500">
                        <a:alpha val="51000"/>
                      </a:srgbClr>
                    </a:solidFill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cap="all"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35 %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cap="all"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15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cap="all"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43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cap="all"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Ben</a:t>
                      </a: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 </a:t>
                      </a:r>
                      <a:r>
                        <a:rPr cap="all"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Arous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cap="all" i="1" sz="1000">
                          <a:sym typeface="Avenir Book"/>
                        </a:rPr>
                        <a:t>40 %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cap="all" i="1" sz="1000">
                          <a:sym typeface="Avenir Book"/>
                        </a:rPr>
                        <a:t>12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cap="all" i="1" sz="1000">
                          <a:sym typeface="Avenir Book"/>
                        </a:rPr>
                        <a:t>30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Zaghouan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B9CDE5"/>
                    </a:solidFill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13 %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8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Bizerte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35 %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16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46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Béja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44 %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4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9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Kef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95B3D7"/>
                    </a:solidFill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13 %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8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Jendouba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20 %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7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35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Kairouan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33 %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4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12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Kasserine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57 %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FFC00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4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FFC00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7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FFC00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2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Sidi Bouzid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FFC000">
                        <a:alpha val="71000"/>
                      </a:srgbClr>
                    </a:solidFill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35 %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14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40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Siliana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cap="all" sz="1200">
                          <a:solidFill>
                            <a:srgbClr val="376092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26 %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cap="all" sz="1200">
                          <a:solidFill>
                            <a:srgbClr val="376092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37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cap="all" sz="1200">
                          <a:solidFill>
                            <a:srgbClr val="376092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142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cap="all" sz="1200">
                          <a:solidFill>
                            <a:srgbClr val="376092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Nabeul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32 %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10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31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Monastir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13 %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2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16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Mahdia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33 %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11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33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Sousse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33 %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3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Gafsa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39 %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7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18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Kébili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D7E4BD"/>
                    </a:solidFill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40 %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6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15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Sfax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95B3D7"/>
                    </a:solidFill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42 %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5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12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000">
                          <a:sym typeface="Avenir Book"/>
                        </a:rPr>
                        <a:t>Gabès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95B3D7"/>
                    </a:solidFill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22 %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2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9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Tataouine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noFill/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200">
                          <a:sym typeface="Avenir Book"/>
                        </a:rPr>
                        <a:t>53 %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FFC00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200">
                          <a:sym typeface="Avenir Book"/>
                        </a:rPr>
                        <a:t>9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FFC00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200">
                          <a:sym typeface="Avenir Book"/>
                        </a:rPr>
                        <a:t>17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FFC000">
                        <a:alpha val="7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200">
                          <a:sym typeface="Avenir Book"/>
                        </a:rPr>
                        <a:t>Medenine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 w="3175">
                      <a:solidFill>
                        <a:srgbClr val="92D050"/>
                      </a:solidFill>
                      <a:round/>
                    </a:lnB>
                    <a:solidFill>
                      <a:srgbClr val="FFC000">
                        <a:alpha val="71000"/>
                      </a:srgbClr>
                    </a:solidFill>
                  </a:tcPr>
                </a:tc>
              </a:tr>
              <a:tr h="3789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35 %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98B955"/>
                      </a:solidFill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6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17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 w="3175">
                      <a:solidFill>
                        <a:srgbClr val="92D050"/>
                      </a:solidFill>
                      <a:round/>
                    </a:lnR>
                    <a:lnT w="3175">
                      <a:solidFill>
                        <a:srgbClr val="92D050"/>
                      </a:solidFill>
                      <a:round/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sz="1000"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Tozeur</a:t>
                      </a:r>
                    </a:p>
                  </a:txBody>
                  <a:tcPr marL="45720" marR="45720" marT="45720" marB="45720" anchor="t" anchorCtr="0" horzOverflow="overflow">
                    <a:lnL w="3175">
                      <a:solidFill>
                        <a:srgbClr val="92D050"/>
                      </a:solidFill>
                      <a:round/>
                    </a:lnL>
                    <a:lnR>
                      <a:solidFill>
                        <a:srgbClr val="98B955"/>
                      </a:solidFill>
                    </a:lnR>
                    <a:lnT w="3175">
                      <a:solidFill>
                        <a:srgbClr val="92D050"/>
                      </a:solidFill>
                      <a:round/>
                    </a:lnT>
                    <a:lnB>
                      <a:solidFill>
                        <a:srgbClr val="98B955"/>
                      </a:solidFill>
                    </a:lnB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  <p:pic>
        <p:nvPicPr>
          <p:cNvPr id="91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-24"/>
            <a:ext cx="3214711" cy="5715042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1428728" y="142847"/>
            <a:ext cx="429834" cy="7005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C0382A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3" name="Shape 93"/>
          <p:cNvSpPr/>
          <p:nvPr/>
        </p:nvSpPr>
        <p:spPr>
          <a:xfrm>
            <a:off x="1714480" y="571479"/>
            <a:ext cx="286964" cy="343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2B80B9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4" name="Shape 94"/>
          <p:cNvSpPr/>
          <p:nvPr/>
        </p:nvSpPr>
        <p:spPr>
          <a:xfrm>
            <a:off x="1285852" y="2014047"/>
            <a:ext cx="357196" cy="414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Shape 95"/>
          <p:cNvSpPr/>
          <p:nvPr/>
        </p:nvSpPr>
        <p:spPr>
          <a:xfrm>
            <a:off x="1785916" y="1214421"/>
            <a:ext cx="358398" cy="343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9ABC59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6" name="Shape 96"/>
          <p:cNvSpPr/>
          <p:nvPr/>
        </p:nvSpPr>
        <p:spPr>
          <a:xfrm>
            <a:off x="2071670" y="3214684"/>
            <a:ext cx="285758" cy="34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FFCC00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" name="Shape 97"/>
          <p:cNvSpPr/>
          <p:nvPr/>
        </p:nvSpPr>
        <p:spPr>
          <a:xfrm>
            <a:off x="714348" y="1142984"/>
            <a:ext cx="286962" cy="34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2B80B9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" name="Shape 98"/>
          <p:cNvSpPr/>
          <p:nvPr/>
        </p:nvSpPr>
        <p:spPr>
          <a:xfrm>
            <a:off x="1857356" y="2085488"/>
            <a:ext cx="286962" cy="34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2B80B9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9" name="Shape 99"/>
          <p:cNvSpPr/>
          <p:nvPr/>
        </p:nvSpPr>
        <p:spPr>
          <a:xfrm>
            <a:off x="1428728" y="2871304"/>
            <a:ext cx="286962" cy="34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2B80B9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" name="Shape 100"/>
          <p:cNvSpPr/>
          <p:nvPr/>
        </p:nvSpPr>
        <p:spPr>
          <a:xfrm>
            <a:off x="857224" y="2357428"/>
            <a:ext cx="358398" cy="34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9ABC59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" name="Shape 101"/>
          <p:cNvSpPr/>
          <p:nvPr/>
        </p:nvSpPr>
        <p:spPr>
          <a:xfrm>
            <a:off x="857224" y="3143248"/>
            <a:ext cx="358398" cy="343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9ABC59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Shape 102"/>
          <p:cNvSpPr/>
          <p:nvPr/>
        </p:nvSpPr>
        <p:spPr>
          <a:xfrm>
            <a:off x="428595" y="2714618"/>
            <a:ext cx="358397" cy="343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9ABC59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" name="Shape 103"/>
          <p:cNvSpPr/>
          <p:nvPr/>
        </p:nvSpPr>
        <p:spPr>
          <a:xfrm>
            <a:off x="985806" y="5351321"/>
            <a:ext cx="358397" cy="343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9ABC59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4" name="Shape 104"/>
          <p:cNvSpPr/>
          <p:nvPr/>
        </p:nvSpPr>
        <p:spPr>
          <a:xfrm>
            <a:off x="428595" y="6443205"/>
            <a:ext cx="285755" cy="343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" name="Shape 105"/>
          <p:cNvSpPr/>
          <p:nvPr/>
        </p:nvSpPr>
        <p:spPr>
          <a:xfrm>
            <a:off x="94012" y="5963777"/>
            <a:ext cx="286962" cy="343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2B80B9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" name="Shape 106"/>
          <p:cNvSpPr/>
          <p:nvPr/>
        </p:nvSpPr>
        <p:spPr>
          <a:xfrm>
            <a:off x="714347" y="6457913"/>
            <a:ext cx="1285888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cap="all" sz="20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cap="none" sz="1800">
                <a:effectLst/>
              </a:defRPr>
            </a:pPr>
            <a:r>
              <a:rPr b="1" cap="all" sz="2000"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&gt;=  50%</a:t>
            </a:r>
          </a:p>
        </p:txBody>
      </p:sp>
      <p:sp>
        <p:nvSpPr>
          <p:cNvPr id="107" name="Shape 107"/>
          <p:cNvSpPr/>
          <p:nvPr/>
        </p:nvSpPr>
        <p:spPr>
          <a:xfrm>
            <a:off x="1472376" y="5329727"/>
            <a:ext cx="2143145" cy="67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cap="all" sz="2000">
                <a:solidFill>
                  <a:srgbClr val="77933C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2000">
                <a:solidFill>
                  <a:srgbClr val="77933C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Entre 30 et 40%</a:t>
            </a:r>
          </a:p>
        </p:txBody>
      </p:sp>
      <p:sp>
        <p:nvSpPr>
          <p:cNvPr id="108" name="Shape 108"/>
          <p:cNvSpPr/>
          <p:nvPr/>
        </p:nvSpPr>
        <p:spPr>
          <a:xfrm>
            <a:off x="250604" y="5803396"/>
            <a:ext cx="2143140" cy="67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cap="all" sz="2000">
                <a:solidFill>
                  <a:srgbClr val="0070C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2000">
                <a:solidFill>
                  <a:srgbClr val="0070C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Entre 40 et 50%</a:t>
            </a:r>
          </a:p>
        </p:txBody>
      </p:sp>
      <p:sp>
        <p:nvSpPr>
          <p:cNvPr id="109" name="Shape 109"/>
          <p:cNvSpPr/>
          <p:nvPr/>
        </p:nvSpPr>
        <p:spPr>
          <a:xfrm>
            <a:off x="1142974" y="571479"/>
            <a:ext cx="358398" cy="343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9ABC59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0" name="Shape 110"/>
          <p:cNvSpPr/>
          <p:nvPr/>
        </p:nvSpPr>
        <p:spPr>
          <a:xfrm>
            <a:off x="785784" y="1714487"/>
            <a:ext cx="358403" cy="343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9ABC59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Shape 111"/>
          <p:cNvSpPr/>
          <p:nvPr/>
        </p:nvSpPr>
        <p:spPr>
          <a:xfrm>
            <a:off x="1214412" y="1071546"/>
            <a:ext cx="358398" cy="3433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2968"/>
                  <a:pt x="0" y="6626"/>
                </a:cubicBezTo>
                <a:cubicBezTo>
                  <a:pt x="0" y="10287"/>
                  <a:pt x="10800" y="21600"/>
                  <a:pt x="10800" y="21600"/>
                </a:cubicBezTo>
                <a:cubicBezTo>
                  <a:pt x="10800" y="21600"/>
                  <a:pt x="21600" y="10287"/>
                  <a:pt x="21600" y="6626"/>
                </a:cubicBezTo>
                <a:cubicBezTo>
                  <a:pt x="21600" y="2968"/>
                  <a:pt x="16767" y="0"/>
                  <a:pt x="10800" y="0"/>
                </a:cubicBezTo>
                <a:close/>
                <a:moveTo>
                  <a:pt x="10800" y="10492"/>
                </a:moveTo>
                <a:cubicBezTo>
                  <a:pt x="7754" y="10492"/>
                  <a:pt x="5287" y="8976"/>
                  <a:pt x="5287" y="7110"/>
                </a:cubicBezTo>
                <a:cubicBezTo>
                  <a:pt x="5287" y="5240"/>
                  <a:pt x="7757" y="3727"/>
                  <a:pt x="10800" y="3727"/>
                </a:cubicBezTo>
                <a:cubicBezTo>
                  <a:pt x="13846" y="3727"/>
                  <a:pt x="16313" y="5243"/>
                  <a:pt x="16313" y="7110"/>
                </a:cubicBezTo>
                <a:cubicBezTo>
                  <a:pt x="16313" y="8979"/>
                  <a:pt x="13846" y="10492"/>
                  <a:pt x="10800" y="10492"/>
                </a:cubicBezTo>
                <a:close/>
              </a:path>
            </a:pathLst>
          </a:custGeom>
          <a:solidFill>
            <a:srgbClr val="9ABC59"/>
          </a:solidFill>
          <a:ln w="381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487" y="3643314"/>
            <a:ext cx="1214448" cy="9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3562" y="4714883"/>
            <a:ext cx="1219947" cy="915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0" y="5643578"/>
            <a:ext cx="1214447" cy="10001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8" name="Group 618"/>
          <p:cNvGrpSpPr/>
          <p:nvPr/>
        </p:nvGrpSpPr>
        <p:grpSpPr>
          <a:xfrm>
            <a:off x="1142967" y="3714745"/>
            <a:ext cx="1714526" cy="785831"/>
            <a:chOff x="-1" y="0"/>
            <a:chExt cx="1714524" cy="785830"/>
          </a:xfrm>
        </p:grpSpPr>
        <p:sp>
          <p:nvSpPr>
            <p:cNvPr id="616" name="Shape 616"/>
            <p:cNvSpPr/>
            <p:nvPr/>
          </p:nvSpPr>
          <p:spPr>
            <a:xfrm>
              <a:off x="-2" y="-1"/>
              <a:ext cx="1714526" cy="785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21600" y="0"/>
                  </a:lnTo>
                  <a:cubicBezTo>
                    <a:pt x="19612" y="0"/>
                    <a:pt x="18000" y="4835"/>
                    <a:pt x="18000" y="10800"/>
                  </a:cubicBezTo>
                  <a:cubicBezTo>
                    <a:pt x="18000" y="16765"/>
                    <a:pt x="19612" y="21600"/>
                    <a:pt x="216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CC9900"/>
            </a:solidFill>
            <a:ln w="25400" cap="flat">
              <a:solidFill>
                <a:srgbClr val="CC99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17" name="Shape 617"/>
            <p:cNvSpPr/>
            <p:nvPr/>
          </p:nvSpPr>
          <p:spPr>
            <a:xfrm>
              <a:off x="285753" y="94460"/>
              <a:ext cx="1143016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400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621" name="Group 621"/>
          <p:cNvGrpSpPr/>
          <p:nvPr/>
        </p:nvGrpSpPr>
        <p:grpSpPr>
          <a:xfrm>
            <a:off x="2214538" y="4857755"/>
            <a:ext cx="1714526" cy="714393"/>
            <a:chOff x="-1" y="-1"/>
            <a:chExt cx="1714524" cy="714392"/>
          </a:xfrm>
        </p:grpSpPr>
        <p:sp>
          <p:nvSpPr>
            <p:cNvPr id="619" name="Shape 619"/>
            <p:cNvSpPr/>
            <p:nvPr/>
          </p:nvSpPr>
          <p:spPr>
            <a:xfrm>
              <a:off x="-2" y="-2"/>
              <a:ext cx="1714526" cy="714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21600" y="0"/>
                  </a:lnTo>
                  <a:cubicBezTo>
                    <a:pt x="19612" y="0"/>
                    <a:pt x="18000" y="4835"/>
                    <a:pt x="18000" y="10800"/>
                  </a:cubicBezTo>
                  <a:cubicBezTo>
                    <a:pt x="18000" y="16765"/>
                    <a:pt x="19612" y="21600"/>
                    <a:pt x="216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808080"/>
            </a:solidFill>
            <a:ln w="25400" cap="flat">
              <a:solidFill>
                <a:srgbClr val="80808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20" name="Shape 620"/>
            <p:cNvSpPr/>
            <p:nvPr/>
          </p:nvSpPr>
          <p:spPr>
            <a:xfrm>
              <a:off x="285753" y="58741"/>
              <a:ext cx="1143016" cy="596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4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4000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624" name="Group 624"/>
          <p:cNvGrpSpPr/>
          <p:nvPr/>
        </p:nvGrpSpPr>
        <p:grpSpPr>
          <a:xfrm>
            <a:off x="2786041" y="5857891"/>
            <a:ext cx="1785965" cy="714390"/>
            <a:chOff x="0" y="0"/>
            <a:chExt cx="1785963" cy="714389"/>
          </a:xfrm>
        </p:grpSpPr>
        <p:sp>
          <p:nvSpPr>
            <p:cNvPr id="622" name="Shape 622"/>
            <p:cNvSpPr/>
            <p:nvPr/>
          </p:nvSpPr>
          <p:spPr>
            <a:xfrm>
              <a:off x="-1" y="-1"/>
              <a:ext cx="1785964" cy="714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0"/>
                  </a:moveTo>
                  <a:lnTo>
                    <a:pt x="21600" y="0"/>
                  </a:lnTo>
                  <a:cubicBezTo>
                    <a:pt x="19612" y="0"/>
                    <a:pt x="18000" y="4835"/>
                    <a:pt x="18000" y="10800"/>
                  </a:cubicBezTo>
                  <a:cubicBezTo>
                    <a:pt x="18000" y="16765"/>
                    <a:pt x="19612" y="21600"/>
                    <a:pt x="21600" y="21600"/>
                  </a:cubicBezTo>
                  <a:lnTo>
                    <a:pt x="3600" y="21600"/>
                  </a:lnTo>
                  <a:cubicBezTo>
                    <a:pt x="1612" y="21600"/>
                    <a:pt x="0" y="16765"/>
                    <a:pt x="0" y="10800"/>
                  </a:cubicBezTo>
                  <a:cubicBezTo>
                    <a:pt x="0" y="4835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993300"/>
            </a:solidFill>
            <a:ln w="25400" cap="flat">
              <a:solidFill>
                <a:srgbClr val="9933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23" name="Shape 623"/>
            <p:cNvSpPr/>
            <p:nvPr/>
          </p:nvSpPr>
          <p:spPr>
            <a:xfrm>
              <a:off x="297659" y="90490"/>
              <a:ext cx="1190644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3600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625" name="Shape 62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grpSp>
        <p:nvGrpSpPr>
          <p:cNvPr id="628" name="Group 628"/>
          <p:cNvGrpSpPr/>
          <p:nvPr/>
        </p:nvGrpSpPr>
        <p:grpSpPr>
          <a:xfrm>
            <a:off x="357155" y="870192"/>
            <a:ext cx="8286820" cy="3403104"/>
            <a:chOff x="0" y="0"/>
            <a:chExt cx="8286818" cy="3403103"/>
          </a:xfrm>
        </p:grpSpPr>
        <p:sp>
          <p:nvSpPr>
            <p:cNvPr id="626" name="Shape 626"/>
            <p:cNvSpPr/>
            <p:nvPr/>
          </p:nvSpPr>
          <p:spPr>
            <a:xfrm>
              <a:off x="-1" y="844298"/>
              <a:ext cx="8286820" cy="1714512"/>
            </a:xfrm>
            <a:prstGeom prst="rect">
              <a:avLst/>
            </a:prstGeom>
            <a:noFill/>
            <a:ln w="9525" cap="flat">
              <a:solidFill>
                <a:srgbClr val="0F253F">
                  <a:alpha val="83000"/>
                </a:srgbClr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48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627" name="Shape 627"/>
            <p:cNvSpPr/>
            <p:nvPr/>
          </p:nvSpPr>
          <p:spPr>
            <a:xfrm>
              <a:off x="-1" y="-1"/>
              <a:ext cx="8286820" cy="3403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br/>
              <a:br/>
              <a:r>
                <a:rPr sz="4800">
                  <a:solidFill>
                    <a:srgbClr val="00206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 Catégorie E</a:t>
              </a:r>
              <a:br>
                <a:rPr sz="4800">
                  <a:solidFill>
                    <a:srgbClr val="00206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</a:br>
              <a:r>
                <a:rPr sz="480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sz="4800">
                  <a:solidFill>
                    <a:srgbClr val="00206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Produits à Base de Céréales </a:t>
              </a:r>
              <a:br>
                <a:rPr sz="4800">
                  <a:solidFill>
                    <a:srgbClr val="00206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</a:br>
              <a:br>
                <a:rPr sz="4800">
                  <a:solidFill>
                    <a:srgbClr val="00206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</a:br>
            </a:p>
          </p:txBody>
        </p:sp>
      </p:grpSp>
      <p:pic>
        <p:nvPicPr>
          <p:cNvPr id="629" name="image3.jpeg" descr="C:\Documents and Settings\administrateur.APIADOM\Bureau\logo tabliers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43171" y="0"/>
            <a:ext cx="3357592" cy="1643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/>
          <p:nvPr>
            <p:ph type="title"/>
          </p:nvPr>
        </p:nvSpPr>
        <p:spPr>
          <a:xfrm>
            <a:off x="457200" y="-24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Médailles de Bronze</a:t>
            </a:r>
          </a:p>
        </p:txBody>
      </p:sp>
      <p:pic>
        <p:nvPicPr>
          <p:cNvPr id="632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9520" y="-24"/>
            <a:ext cx="1714486" cy="1285885"/>
          </a:xfrm>
          <a:prstGeom prst="rect">
            <a:avLst/>
          </a:prstGeom>
          <a:ln w="12700">
            <a:miter lim="400000"/>
          </a:ln>
        </p:spPr>
      </p:pic>
      <p:sp>
        <p:nvSpPr>
          <p:cNvPr id="633" name="Shape 633"/>
          <p:cNvSpPr/>
          <p:nvPr/>
        </p:nvSpPr>
        <p:spPr>
          <a:xfrm flipH="1" flipV="1">
            <a:off x="428592" y="928670"/>
            <a:ext cx="5929360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634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2857493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5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3786189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36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4572008"/>
            <a:ext cx="357191" cy="35719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37" name="Table 637"/>
          <p:cNvGraphicFramePr/>
          <p:nvPr/>
        </p:nvGraphicFramePr>
        <p:xfrm>
          <a:off x="642909" y="1857362"/>
          <a:ext cx="8286778" cy="321471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162938"/>
                <a:gridCol w="4123837"/>
              </a:tblGrid>
              <a:tr h="949184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Couscous à base de blé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993300"/>
                    </a:solidFill>
                  </a:tcPr>
                </a:tc>
                <a:tc hMerge="1">
                  <a:tcPr/>
                </a:tc>
              </a:tr>
              <a:tr h="78537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GFDA OUED SBAYHIA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Couscous à base de blé ( Mfawer)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SALEM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740075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ZAYTOUNA FERECH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Couscous à base de blé (Chamsi)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أشھى كسكسي قمح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740075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BASMA TAYARI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Couscous à base d'orge (Mfawer)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ابتكارات بسمة الطیاري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38" name="image16.jpeg" descr="C:\Documents and Settings\administrateur.APIADOM\Bureau\images (2)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6644" y="5643578"/>
            <a:ext cx="1914531" cy="1214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/>
          <p:nvPr>
            <p:ph type="title"/>
          </p:nvPr>
        </p:nvSpPr>
        <p:spPr>
          <a:xfrm>
            <a:off x="457200" y="-24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400">
                <a:solidFill>
                  <a:srgbClr val="9933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Médailles de Bronze</a:t>
            </a:r>
          </a:p>
        </p:txBody>
      </p:sp>
      <p:pic>
        <p:nvPicPr>
          <p:cNvPr id="641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29520" y="-24"/>
            <a:ext cx="1714486" cy="1285885"/>
          </a:xfrm>
          <a:prstGeom prst="rect">
            <a:avLst/>
          </a:prstGeom>
          <a:ln w="12700">
            <a:miter lim="400000"/>
          </a:ln>
        </p:spPr>
      </p:pic>
      <p:sp>
        <p:nvSpPr>
          <p:cNvPr id="642" name="Shape 642"/>
          <p:cNvSpPr/>
          <p:nvPr/>
        </p:nvSpPr>
        <p:spPr>
          <a:xfrm flipH="1" flipV="1">
            <a:off x="428592" y="928670"/>
            <a:ext cx="5929360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643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2000237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2643182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5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3143248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3714751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7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4214817"/>
            <a:ext cx="357191" cy="35719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48" name="Table 648"/>
          <p:cNvGraphicFramePr/>
          <p:nvPr/>
        </p:nvGraphicFramePr>
        <p:xfrm>
          <a:off x="642909" y="1357296"/>
          <a:ext cx="8286778" cy="478960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162938"/>
                <a:gridCol w="4123837"/>
              </a:tblGrid>
              <a:tr h="710842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Bsissa à base de blé ou d’orge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993300"/>
                    </a:solidFill>
                  </a:tcPr>
                </a:tc>
                <a:tc hMerge="1">
                  <a:tcPr/>
                </a:tc>
              </a:tr>
              <a:tr h="588168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بسایس لبتیس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Bsissa à base de blé</a:t>
                      </a:r>
                      <a:endParaRPr sz="1400"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بسیسة لبتیس لمطة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98654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SMSA AGRICULTURE MODERNE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Bsissa à base de blé </a:t>
                      </a:r>
                      <a:endParaRPr sz="1400"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BENET ZMEN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98654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MOUFIDA MOKNI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Bsissa à base d'orge</a:t>
                      </a:r>
                      <a:endParaRPr sz="1400"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MOUFIDA MOKNI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98654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ASSOCIATION DE SAUVE-GARDE LA MEDINA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Bsissa à base de blé</a:t>
                      </a:r>
                      <a:endParaRPr sz="1400"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بسیسة المدینة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98654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LE PALAIS DES EPICES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Bsissa à base d'orge</a:t>
                      </a:r>
                      <a:endParaRPr sz="1400"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قصر التوابل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98654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ALIMENTATION MEDITERRANEENNE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Bsissa à base de blé  ELIXIR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98654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LE PALAIS DU NATUREL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Bsissa à base de blé </a:t>
                      </a:r>
                      <a:endParaRPr sz="1400"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 BSISSTNA BY MME SHIL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  <a:tr h="498654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LE PALAIS DU NATUREL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Bsissa à base d'orge (caroube) </a:t>
                      </a:r>
                      <a:endParaRPr sz="1400"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400">
                          <a:sym typeface="Avenir Book"/>
                        </a:rPr>
                        <a:t>BSISSTNA BY MME SHIL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993300">
                        <a:alpha val="44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49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4714883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0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5143512"/>
            <a:ext cx="357191" cy="357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843" y="5715015"/>
            <a:ext cx="357191" cy="3571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80808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808080"/>
                </a:solidFill>
              </a:rPr>
              <a:t>Médailles d’Argent </a:t>
            </a:r>
          </a:p>
        </p:txBody>
      </p:sp>
      <p:pic>
        <p:nvPicPr>
          <p:cNvPr id="654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3767" y="1"/>
            <a:ext cx="2000233" cy="1500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5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282" y="2428868"/>
            <a:ext cx="500066" cy="53816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56" name="Table 656"/>
          <p:cNvGraphicFramePr/>
          <p:nvPr/>
        </p:nvGraphicFramePr>
        <p:xfrm>
          <a:off x="785784" y="1785926"/>
          <a:ext cx="7572431" cy="121920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786213"/>
                <a:gridCol w="3786213"/>
              </a:tblGrid>
              <a:tr h="609600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Couscous à base de blé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808080"/>
                    </a:solidFill>
                  </a:tcPr>
                </a:tc>
                <a:tc hMerge="1"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ASSOCIATION INMA EL MAAMOURA (MALIKA GATTOUSSI)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Couscous à base de blé 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MALIKA GATTOUSSI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</a:tbl>
          </a:graphicData>
        </a:graphic>
      </p:graphicFrame>
      <p:sp>
        <p:nvSpPr>
          <p:cNvPr id="657" name="Shape 657"/>
          <p:cNvSpPr/>
          <p:nvPr/>
        </p:nvSpPr>
        <p:spPr>
          <a:xfrm flipH="1" flipV="1">
            <a:off x="357154" y="1285860"/>
            <a:ext cx="5857923" cy="1590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aphicFrame>
        <p:nvGraphicFramePr>
          <p:cNvPr id="658" name="Table 658"/>
          <p:cNvGraphicFramePr/>
          <p:nvPr/>
        </p:nvGraphicFramePr>
        <p:xfrm>
          <a:off x="785784" y="3357562"/>
          <a:ext cx="7572431" cy="318517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807730"/>
                <a:gridCol w="3764698"/>
              </a:tblGrid>
              <a:tr h="566160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Bsissa à base de blé ou d’orge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808080"/>
                    </a:solidFill>
                  </a:tcPr>
                </a:tc>
                <a:tc hMerge="1">
                  <a:tcPr/>
                </a:tc>
              </a:tr>
              <a:tr h="920526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Bssissa Salma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Bsissa à base de blé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Bssissa Salma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5661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OULET SABRA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Bsissa à base d'orge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  عولة صبرة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5661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LE BOCAL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Bsissa à base de blé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LE BOCAL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  <a:tr h="566160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LE PALAIS DES EPICES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Bsissa à base de blé  </a:t>
                      </a:r>
                      <a:endParaRPr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>
                          <a:sym typeface="Avenir Book"/>
                        </a:rPr>
                        <a:t>قصر التوابل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DDDBDB"/>
                    </a:solidFill>
                  </a:tcPr>
                </a:tc>
              </a:tr>
            </a:tbl>
          </a:graphicData>
        </a:graphic>
      </p:graphicFrame>
      <p:pic>
        <p:nvPicPr>
          <p:cNvPr id="659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282" y="4071942"/>
            <a:ext cx="500066" cy="53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0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282" y="4714883"/>
            <a:ext cx="500066" cy="53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1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282" y="5391175"/>
            <a:ext cx="500066" cy="53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2" name="image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282" y="6034116"/>
            <a:ext cx="500066" cy="538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/>
          <p:nvPr>
            <p:ph type="title"/>
          </p:nvPr>
        </p:nvSpPr>
        <p:spPr>
          <a:xfrm>
            <a:off x="457200" y="71413"/>
            <a:ext cx="8229600" cy="1143001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CC99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CC9900"/>
                </a:solidFill>
              </a:rPr>
              <a:t>Médailles d’Or</a:t>
            </a:r>
          </a:p>
        </p:txBody>
      </p:sp>
      <p:pic>
        <p:nvPicPr>
          <p:cNvPr id="665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2214553"/>
            <a:ext cx="285722" cy="28575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66" name="Table 666"/>
          <p:cNvGraphicFramePr/>
          <p:nvPr/>
        </p:nvGraphicFramePr>
        <p:xfrm>
          <a:off x="500034" y="1450235"/>
          <a:ext cx="8215370" cy="171750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540001"/>
                <a:gridCol w="3675369"/>
              </a:tblGrid>
              <a:tr h="696186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Couscous à base de blé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CC9900"/>
                    </a:solidFill>
                  </a:tcPr>
                </a:tc>
                <a:tc hMerge="1">
                  <a:tcPr/>
                </a:tc>
              </a:tr>
              <a:tr h="510659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DAR CHAHIDA LEL OULA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Couscous à base d'orge (Chamsi)</a:t>
                      </a:r>
                      <a:endParaRPr sz="1600"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DAR CHAHIDA LEL OULA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10659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SONIA ALMHAMDI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Couscous à base de blé (Mfawer)</a:t>
                      </a:r>
                      <a:endParaRPr sz="1600"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توابل الزھراء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67" name="Shape 667"/>
          <p:cNvSpPr/>
          <p:nvPr/>
        </p:nvSpPr>
        <p:spPr>
          <a:xfrm flipH="1" flipV="1">
            <a:off x="142840" y="1000110"/>
            <a:ext cx="6429427" cy="1590"/>
          </a:xfrm>
          <a:prstGeom prst="line">
            <a:avLst/>
          </a:prstGeom>
          <a:ln>
            <a:solidFill>
              <a:srgbClr val="558ED5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668" name="image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9520" y="71438"/>
            <a:ext cx="1714486" cy="1142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2786058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0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4357694"/>
            <a:ext cx="285722" cy="2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71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843" y="4857760"/>
            <a:ext cx="285722" cy="28575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72" name="Table 672"/>
          <p:cNvGraphicFramePr/>
          <p:nvPr/>
        </p:nvGraphicFramePr>
        <p:xfrm>
          <a:off x="500034" y="3571876"/>
          <a:ext cx="8215370" cy="171751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540001"/>
                <a:gridCol w="3675369"/>
              </a:tblGrid>
              <a:tr h="696186">
                <a:tc gridSpan="2">
                  <a:txBody>
                    <a:bodyPr/>
                    <a:lstStyle/>
                    <a:p>
                      <a:pPr lvl="0" algn="ctr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Bsissa à base de blé ou d’orge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solidFill>
                      <a:srgbClr val="CC9900"/>
                    </a:solidFill>
                  </a:tcPr>
                </a:tc>
                <a:tc hMerge="1">
                  <a:tcPr/>
                </a:tc>
              </a:tr>
              <a:tr h="510659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DAR CHAHIDA LEL OULA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Bsissa à base de blé</a:t>
                      </a:r>
                      <a:endParaRPr sz="1600"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DAR CHAHIDA LEL OULA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  <a:tr h="510659"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GDA ZEMNIA EL MAAMOURA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Bsissa à base de blé</a:t>
                      </a:r>
                      <a:endParaRPr sz="1600"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ctr">
                        <a:defRPr b="0" i="0" sz="1800"/>
                      </a:pPr>
                      <a:r>
                        <a:rPr i="1" sz="1600">
                          <a:sym typeface="Avenir Book"/>
                        </a:rPr>
                        <a:t>GDA ZEMNIA EL MAAMOURA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CC9900">
                        <a:alpha val="23922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75" name="Shape 67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76" name="image17.jpeg" descr="C:\Documents and Settings\administrateur.APIADOM\Bureau\téléchargement (6)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2975" y="1500174"/>
            <a:ext cx="6500861" cy="2357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image18.jpeg" descr="C:\Documents and Settings\administrateur.APIADOM\Bureau\téléchargement (7)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0231" y="3857628"/>
            <a:ext cx="4357721" cy="1771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17375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xfrm>
            <a:off x="357157" y="2928934"/>
            <a:ext cx="8229601" cy="1143001"/>
          </a:xfrm>
          <a:prstGeom prst="rect">
            <a:avLst/>
          </a:prstGeom>
        </p:spPr>
        <p:txBody>
          <a:bodyPr/>
          <a:lstStyle/>
          <a:p>
            <a:pPr lvl="0" defTabSz="448055">
              <a:defRPr sz="1800"/>
            </a:pPr>
            <a:r>
              <a:rPr b="1" sz="3500">
                <a:solidFill>
                  <a:srgbClr val="FFCC00"/>
                </a:solidFill>
                <a:effectLst>
                  <a:outerShdw sx="100000" sy="100000" kx="0" ky="0" algn="b" rotWithShape="0" blurRad="12700" dist="18669" dir="2700000">
                    <a:srgbClr val="000000">
                      <a:alpha val="43137"/>
                    </a:srgbClr>
                  </a:outerShdw>
                </a:effectLst>
              </a:rPr>
              <a:t>Les Prix d’Excellence</a:t>
            </a:r>
            <a:br>
              <a:rPr b="1" sz="3500">
                <a:solidFill>
                  <a:srgbClr val="FFCC00"/>
                </a:solidFill>
                <a:effectLst>
                  <a:outerShdw sx="100000" sy="100000" kx="0" ky="0" algn="b" rotWithShape="0" blurRad="12700" dist="18669" dir="2700000">
                    <a:srgbClr val="000000">
                      <a:alpha val="43137"/>
                    </a:srgbClr>
                  </a:outerShdw>
                </a:effectLst>
              </a:rPr>
            </a:b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214282" y="1285859"/>
            <a:ext cx="8229601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44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Prix</a:t>
            </a:r>
            <a:r>
              <a:rPr sz="4400"/>
              <a:t> </a:t>
            </a:r>
            <a:r>
              <a:rPr b="1" sz="44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d’Excellence</a:t>
            </a:r>
          </a:p>
        </p:txBody>
      </p:sp>
      <p:pic>
        <p:nvPicPr>
          <p:cNvPr id="116" name="image5.jpeg" descr="C:\Documents and Settings\administrateur.APIADOM\Bureau\téléchargement12)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3767" y="4238640"/>
            <a:ext cx="1924056" cy="2119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3.jpeg" descr="C:\Documents and Settings\administrateur.APIADOM\Bureau\logo tablier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0"/>
            <a:ext cx="2239969" cy="1428738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 flipH="1" flipV="1">
            <a:off x="2000231" y="2428868"/>
            <a:ext cx="4500596" cy="7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119" name="image4.jpeg" descr="C:\Documents and Settings\administrateur.APIADOM\Bureau\excelle(1)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29453" y="1428736"/>
            <a:ext cx="1643079" cy="10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4.jpeg" descr="C:\Documents and Settings\administrateur.APIADOM\Bureau\excelle(1)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43" y="1428736"/>
            <a:ext cx="1643079" cy="10001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" name="Group 123"/>
          <p:cNvGrpSpPr/>
          <p:nvPr/>
        </p:nvGrpSpPr>
        <p:grpSpPr>
          <a:xfrm>
            <a:off x="1772884" y="2643176"/>
            <a:ext cx="5085139" cy="1188835"/>
            <a:chOff x="0" y="-1"/>
            <a:chExt cx="5085138" cy="1188834"/>
          </a:xfrm>
        </p:grpSpPr>
        <p:sp>
          <p:nvSpPr>
            <p:cNvPr id="121" name="Shape 121"/>
            <p:cNvSpPr/>
            <p:nvPr/>
          </p:nvSpPr>
          <p:spPr>
            <a:xfrm>
              <a:off x="-1" y="-2"/>
              <a:ext cx="5085139" cy="1188836"/>
            </a:xfrm>
            <a:prstGeom prst="roundRect">
              <a:avLst>
                <a:gd name="adj" fmla="val 50000"/>
              </a:avLst>
            </a:prstGeom>
            <a:solidFill>
              <a:srgbClr val="F39B1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2" name="Shape 122"/>
            <p:cNvSpPr/>
            <p:nvPr/>
          </p:nvSpPr>
          <p:spPr>
            <a:xfrm>
              <a:off x="174096" y="61013"/>
              <a:ext cx="4736943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36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3600">
                  <a:solidFill>
                    <a:srgbClr val="002060"/>
                  </a:solidFill>
                </a:rPr>
                <a:t>Olives et Huiles d’olive</a:t>
              </a:r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5416221" y="4572002"/>
            <a:ext cx="3299191" cy="928706"/>
            <a:chOff x="-1" y="0"/>
            <a:chExt cx="3299189" cy="928704"/>
          </a:xfrm>
        </p:grpSpPr>
        <p:sp>
          <p:nvSpPr>
            <p:cNvPr id="124" name="Shape 124"/>
            <p:cNvSpPr/>
            <p:nvPr/>
          </p:nvSpPr>
          <p:spPr>
            <a:xfrm>
              <a:off x="-2" y="-1"/>
              <a:ext cx="3299191" cy="928705"/>
            </a:xfrm>
            <a:prstGeom prst="roundRect">
              <a:avLst>
                <a:gd name="adj" fmla="val 50000"/>
              </a:avLst>
            </a:prstGeom>
            <a:solidFill>
              <a:srgbClr val="F39B1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>
                  <a:solidFill>
                    <a:srgbClr val="00206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5" name="Shape 125"/>
            <p:cNvSpPr/>
            <p:nvPr/>
          </p:nvSpPr>
          <p:spPr>
            <a:xfrm>
              <a:off x="136002" y="197649"/>
              <a:ext cx="3027184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>
                  <a:solidFill>
                    <a:srgbClr val="00206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effectLst/>
                </a:defRPr>
              </a:pPr>
              <a:r>
                <a:rPr b="1">
                  <a:solidFill>
                    <a:srgbClr val="00206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rPr>
                <a:t>SOCIÉTÉ EZZITOUNA OIL DU SAHEL TUNISIEN</a:t>
              </a:r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-5" y="4643446"/>
            <a:ext cx="3143252" cy="1000140"/>
            <a:chOff x="0" y="0"/>
            <a:chExt cx="3143251" cy="1000139"/>
          </a:xfrm>
        </p:grpSpPr>
        <p:sp>
          <p:nvSpPr>
            <p:cNvPr id="127" name="Shape 127"/>
            <p:cNvSpPr/>
            <p:nvPr/>
          </p:nvSpPr>
          <p:spPr>
            <a:xfrm>
              <a:off x="-1" y="0"/>
              <a:ext cx="3143252" cy="1000140"/>
            </a:xfrm>
            <a:prstGeom prst="roundRect">
              <a:avLst>
                <a:gd name="adj" fmla="val 50000"/>
              </a:avLst>
            </a:prstGeom>
            <a:solidFill>
              <a:srgbClr val="F39B1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8" name="Shape 128"/>
            <p:cNvSpPr/>
            <p:nvPr/>
          </p:nvSpPr>
          <p:spPr>
            <a:xfrm>
              <a:off x="146464" y="207966"/>
              <a:ext cx="2850321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002060"/>
                  </a:solidFill>
                </a:rPr>
                <a:t>Huile d'olive biologique (CHEMLALI)</a:t>
              </a:r>
            </a:p>
          </p:txBody>
        </p:sp>
      </p:grpSp>
      <p:sp>
        <p:nvSpPr>
          <p:cNvPr id="130" name="Shape 130"/>
          <p:cNvSpPr/>
          <p:nvPr/>
        </p:nvSpPr>
        <p:spPr>
          <a:xfrm>
            <a:off x="714348" y="1500174"/>
            <a:ext cx="571510" cy="68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31" name="Shape 131"/>
          <p:cNvSpPr/>
          <p:nvPr/>
        </p:nvSpPr>
        <p:spPr>
          <a:xfrm>
            <a:off x="7500956" y="1428736"/>
            <a:ext cx="571510" cy="68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32" name="Shape 132"/>
          <p:cNvSpPr/>
          <p:nvPr/>
        </p:nvSpPr>
        <p:spPr>
          <a:xfrm>
            <a:off x="571471" y="4000503"/>
            <a:ext cx="1714514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2060"/>
                </a:solidFill>
              </a:rPr>
              <a:t>Produit</a:t>
            </a:r>
          </a:p>
        </p:txBody>
      </p:sp>
      <p:sp>
        <p:nvSpPr>
          <p:cNvPr id="133" name="Shape 133"/>
          <p:cNvSpPr/>
          <p:nvPr/>
        </p:nvSpPr>
        <p:spPr>
          <a:xfrm>
            <a:off x="6215074" y="4000503"/>
            <a:ext cx="1714515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2060"/>
                </a:solidFill>
              </a:rPr>
              <a:t>Producteur</a:t>
            </a:r>
          </a:p>
        </p:txBody>
      </p:sp>
      <p:pic>
        <p:nvPicPr>
          <p:cNvPr id="134" name="image6.jpeg" descr="C:\Documents and Settings\administrateur.APIADOM\Bureau\téléchargement (2)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00941" y="5572140"/>
            <a:ext cx="1643065" cy="12858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214282" y="1285859"/>
            <a:ext cx="8229601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44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Prix</a:t>
            </a:r>
            <a:r>
              <a:rPr sz="4400"/>
              <a:t> </a:t>
            </a:r>
            <a:r>
              <a:rPr b="1" sz="44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d’Excellence</a:t>
            </a:r>
          </a:p>
        </p:txBody>
      </p:sp>
      <p:pic>
        <p:nvPicPr>
          <p:cNvPr id="137" name="image5.jpeg" descr="C:\Documents and Settings\administrateur.APIADOM\Bureau\téléchargement12)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9454" y="4310078"/>
            <a:ext cx="1924053" cy="2119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3.jpeg" descr="C:\Documents and Settings\administrateur.APIADOM\Bureau\logo tablier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0"/>
            <a:ext cx="2239969" cy="1428738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 flipH="1" flipV="1">
            <a:off x="1857355" y="2428868"/>
            <a:ext cx="4500596" cy="7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140" name="image4.jpeg" descr="C:\Documents and Settings\administrateur.APIADOM\Bureau\excelle(1)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2263" y="1428736"/>
            <a:ext cx="1643080" cy="10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4.jpeg" descr="C:\Documents and Settings\administrateur.APIADOM\Bureau\excelle(1)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43" y="1428736"/>
            <a:ext cx="1643079" cy="10001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4" name="Group 144"/>
          <p:cNvGrpSpPr/>
          <p:nvPr/>
        </p:nvGrpSpPr>
        <p:grpSpPr>
          <a:xfrm>
            <a:off x="1772884" y="2857488"/>
            <a:ext cx="5085139" cy="1188834"/>
            <a:chOff x="0" y="0"/>
            <a:chExt cx="5085138" cy="1188832"/>
          </a:xfrm>
        </p:grpSpPr>
        <p:sp>
          <p:nvSpPr>
            <p:cNvPr id="142" name="Shape 142"/>
            <p:cNvSpPr/>
            <p:nvPr/>
          </p:nvSpPr>
          <p:spPr>
            <a:xfrm>
              <a:off x="-1" y="-1"/>
              <a:ext cx="5085139" cy="1188833"/>
            </a:xfrm>
            <a:prstGeom prst="roundRect">
              <a:avLst>
                <a:gd name="adj" fmla="val 50000"/>
              </a:avLst>
            </a:prstGeom>
            <a:solidFill>
              <a:srgbClr val="F39B1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3" name="Shape 143"/>
            <p:cNvSpPr/>
            <p:nvPr/>
          </p:nvSpPr>
          <p:spPr>
            <a:xfrm>
              <a:off x="174096" y="188012"/>
              <a:ext cx="4736943" cy="812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8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800">
                  <a:solidFill>
                    <a:srgbClr val="002060"/>
                  </a:solidFill>
                </a:rPr>
                <a:t>Fruits et Plantes Aromatiques</a:t>
              </a:r>
            </a:p>
          </p:txBody>
        </p:sp>
      </p:grpSp>
      <p:grpSp>
        <p:nvGrpSpPr>
          <p:cNvPr id="147" name="Group 147"/>
          <p:cNvGrpSpPr/>
          <p:nvPr/>
        </p:nvGrpSpPr>
        <p:grpSpPr>
          <a:xfrm>
            <a:off x="5416221" y="4857754"/>
            <a:ext cx="3299191" cy="928705"/>
            <a:chOff x="-1" y="0"/>
            <a:chExt cx="3299189" cy="928704"/>
          </a:xfrm>
        </p:grpSpPr>
        <p:sp>
          <p:nvSpPr>
            <p:cNvPr id="145" name="Shape 145"/>
            <p:cNvSpPr/>
            <p:nvPr/>
          </p:nvSpPr>
          <p:spPr>
            <a:xfrm>
              <a:off x="-2" y="-1"/>
              <a:ext cx="3299191" cy="928705"/>
            </a:xfrm>
            <a:prstGeom prst="roundRect">
              <a:avLst>
                <a:gd name="adj" fmla="val 50000"/>
              </a:avLst>
            </a:prstGeom>
            <a:solidFill>
              <a:srgbClr val="F39B1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>
                  <a:solidFill>
                    <a:srgbClr val="00206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6" name="Shape 146"/>
            <p:cNvSpPr/>
            <p:nvPr/>
          </p:nvSpPr>
          <p:spPr>
            <a:xfrm>
              <a:off x="136002" y="197649"/>
              <a:ext cx="3027184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b="1">
                  <a:solidFill>
                    <a:srgbClr val="00206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UNITÉ DE PRODUCTION DE </a:t>
              </a:r>
              <a:endParaRPr b="1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/>
              <a:r>
                <a:rPr b="1">
                  <a:solidFill>
                    <a:srgbClr val="00206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LA TOMATE EN POUDRE</a:t>
              </a:r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-5" y="4786320"/>
            <a:ext cx="3143252" cy="1000143"/>
            <a:chOff x="0" y="0"/>
            <a:chExt cx="3143251" cy="1000142"/>
          </a:xfrm>
        </p:grpSpPr>
        <p:sp>
          <p:nvSpPr>
            <p:cNvPr id="148" name="Shape 148"/>
            <p:cNvSpPr/>
            <p:nvPr/>
          </p:nvSpPr>
          <p:spPr>
            <a:xfrm>
              <a:off x="-1" y="-1"/>
              <a:ext cx="3143252" cy="1000143"/>
            </a:xfrm>
            <a:prstGeom prst="roundRect">
              <a:avLst>
                <a:gd name="adj" fmla="val 50000"/>
              </a:avLst>
            </a:prstGeom>
            <a:solidFill>
              <a:srgbClr val="F39B1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9" name="Shape 149"/>
            <p:cNvSpPr/>
            <p:nvPr/>
          </p:nvSpPr>
          <p:spPr>
            <a:xfrm>
              <a:off x="146464" y="322266"/>
              <a:ext cx="2850321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4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400">
                  <a:solidFill>
                    <a:srgbClr val="002060"/>
                  </a:solidFill>
                </a:rPr>
                <a:t>Tomates en poudre</a:t>
              </a:r>
            </a:p>
          </p:txBody>
        </p:sp>
      </p:grpSp>
      <p:sp>
        <p:nvSpPr>
          <p:cNvPr id="151" name="Shape 151"/>
          <p:cNvSpPr/>
          <p:nvPr/>
        </p:nvSpPr>
        <p:spPr>
          <a:xfrm>
            <a:off x="714348" y="1500174"/>
            <a:ext cx="571510" cy="68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52" name="Shape 152"/>
          <p:cNvSpPr/>
          <p:nvPr/>
        </p:nvSpPr>
        <p:spPr>
          <a:xfrm>
            <a:off x="7143767" y="1428736"/>
            <a:ext cx="571510" cy="68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pic>
        <p:nvPicPr>
          <p:cNvPr id="153" name="image7.jpeg" descr="C:\Documents and Settings\administrateur.APIADOM\Bureau\téléchargement (4)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43767" y="5786454"/>
            <a:ext cx="2000233" cy="107155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571471" y="4000503"/>
            <a:ext cx="1714514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2060"/>
                </a:solidFill>
              </a:rPr>
              <a:t>Produit</a:t>
            </a:r>
          </a:p>
        </p:txBody>
      </p:sp>
      <p:sp>
        <p:nvSpPr>
          <p:cNvPr id="155" name="Shape 155"/>
          <p:cNvSpPr/>
          <p:nvPr/>
        </p:nvSpPr>
        <p:spPr>
          <a:xfrm>
            <a:off x="6215074" y="4253219"/>
            <a:ext cx="1714515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2060"/>
                </a:solidFill>
              </a:rPr>
              <a:t>Producteur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214282" y="1285859"/>
            <a:ext cx="8229601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44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Prix</a:t>
            </a:r>
            <a:r>
              <a:rPr sz="4400"/>
              <a:t> </a:t>
            </a:r>
            <a:r>
              <a:rPr b="1" sz="44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d’Excellence</a:t>
            </a:r>
          </a:p>
        </p:txBody>
      </p:sp>
      <p:pic>
        <p:nvPicPr>
          <p:cNvPr id="158" name="image5.jpeg" descr="C:\Documents and Settings\administrateur.APIADOM\Bureau\téléchargement12)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9454" y="4310078"/>
            <a:ext cx="1924053" cy="2119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3.jpeg" descr="C:\Documents and Settings\administrateur.APIADOM\Bureau\logo tablier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0"/>
            <a:ext cx="2239969" cy="1428738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 flipH="1" flipV="1">
            <a:off x="1857355" y="2428868"/>
            <a:ext cx="4500596" cy="7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161" name="image4.jpeg" descr="C:\Documents and Settings\administrateur.APIADOM\Bureau\excelle(1)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2263" y="1428736"/>
            <a:ext cx="1643080" cy="10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4.jpeg" descr="C:\Documents and Settings\administrateur.APIADOM\Bureau\excelle(1)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43" y="1428736"/>
            <a:ext cx="1643079" cy="10001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5" name="Group 165"/>
          <p:cNvGrpSpPr/>
          <p:nvPr/>
        </p:nvGrpSpPr>
        <p:grpSpPr>
          <a:xfrm>
            <a:off x="1428722" y="2857488"/>
            <a:ext cx="6215121" cy="1188834"/>
            <a:chOff x="-1" y="0"/>
            <a:chExt cx="6215119" cy="1188832"/>
          </a:xfrm>
        </p:grpSpPr>
        <p:sp>
          <p:nvSpPr>
            <p:cNvPr id="163" name="Shape 163"/>
            <p:cNvSpPr/>
            <p:nvPr/>
          </p:nvSpPr>
          <p:spPr>
            <a:xfrm>
              <a:off x="-2" y="-1"/>
              <a:ext cx="6215121" cy="1188833"/>
            </a:xfrm>
            <a:prstGeom prst="roundRect">
              <a:avLst>
                <a:gd name="adj" fmla="val 50000"/>
              </a:avLst>
            </a:prstGeom>
            <a:solidFill>
              <a:srgbClr val="F39B1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4" name="Shape 164"/>
            <p:cNvSpPr/>
            <p:nvPr/>
          </p:nvSpPr>
          <p:spPr>
            <a:xfrm>
              <a:off x="174095" y="337423"/>
              <a:ext cx="5866925" cy="513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600">
                  <a:solidFill>
                    <a:srgbClr val="00206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002060"/>
                  </a:solidFill>
                </a:rPr>
                <a:t>Produits d’Origine Animale</a:t>
              </a:r>
            </a:p>
          </p:txBody>
        </p:sp>
      </p:grpSp>
      <p:grpSp>
        <p:nvGrpSpPr>
          <p:cNvPr id="168" name="Group 168"/>
          <p:cNvGrpSpPr/>
          <p:nvPr/>
        </p:nvGrpSpPr>
        <p:grpSpPr>
          <a:xfrm>
            <a:off x="5416221" y="4857754"/>
            <a:ext cx="3299191" cy="928705"/>
            <a:chOff x="-1" y="0"/>
            <a:chExt cx="3299189" cy="928704"/>
          </a:xfrm>
        </p:grpSpPr>
        <p:sp>
          <p:nvSpPr>
            <p:cNvPr id="166" name="Shape 166"/>
            <p:cNvSpPr/>
            <p:nvPr/>
          </p:nvSpPr>
          <p:spPr>
            <a:xfrm>
              <a:off x="-2" y="-1"/>
              <a:ext cx="3299191" cy="928705"/>
            </a:xfrm>
            <a:prstGeom prst="roundRect">
              <a:avLst>
                <a:gd name="adj" fmla="val 50000"/>
              </a:avLst>
            </a:prstGeom>
            <a:solidFill>
              <a:srgbClr val="F39B1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>
                  <a:solidFill>
                    <a:srgbClr val="00206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136002" y="330998"/>
              <a:ext cx="3027184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>
                  <a:solidFill>
                    <a:srgbClr val="00206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effectLst/>
                </a:defRPr>
              </a:pPr>
              <a:r>
                <a:rPr b="1">
                  <a:solidFill>
                    <a:srgbClr val="00206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rPr>
                <a:t>SOCIÉTÉ L'ABEILLE HIBAR</a:t>
              </a:r>
            </a:p>
          </p:txBody>
        </p:sp>
      </p:grpSp>
      <p:grpSp>
        <p:nvGrpSpPr>
          <p:cNvPr id="171" name="Group 171"/>
          <p:cNvGrpSpPr/>
          <p:nvPr/>
        </p:nvGrpSpPr>
        <p:grpSpPr>
          <a:xfrm>
            <a:off x="-5" y="4786320"/>
            <a:ext cx="3143252" cy="1000143"/>
            <a:chOff x="0" y="0"/>
            <a:chExt cx="3143251" cy="1000142"/>
          </a:xfrm>
        </p:grpSpPr>
        <p:sp>
          <p:nvSpPr>
            <p:cNvPr id="169" name="Shape 169"/>
            <p:cNvSpPr/>
            <p:nvPr/>
          </p:nvSpPr>
          <p:spPr>
            <a:xfrm>
              <a:off x="-1" y="-1"/>
              <a:ext cx="3143252" cy="1000143"/>
            </a:xfrm>
            <a:prstGeom prst="roundRect">
              <a:avLst>
                <a:gd name="adj" fmla="val 50000"/>
              </a:avLst>
            </a:prstGeom>
            <a:solidFill>
              <a:srgbClr val="F39B1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146464" y="354016"/>
              <a:ext cx="2850321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002060"/>
                  </a:solidFill>
                </a:rPr>
                <a:t>Miel toutes fleurs BIO</a:t>
              </a:r>
            </a:p>
          </p:txBody>
        </p:sp>
      </p:grpSp>
      <p:sp>
        <p:nvSpPr>
          <p:cNvPr id="172" name="Shape 172"/>
          <p:cNvSpPr/>
          <p:nvPr/>
        </p:nvSpPr>
        <p:spPr>
          <a:xfrm>
            <a:off x="714348" y="1500174"/>
            <a:ext cx="571510" cy="68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73" name="Shape 173"/>
          <p:cNvSpPr/>
          <p:nvPr/>
        </p:nvSpPr>
        <p:spPr>
          <a:xfrm>
            <a:off x="7143767" y="1428736"/>
            <a:ext cx="571510" cy="68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74" name="Shape 174"/>
          <p:cNvSpPr/>
          <p:nvPr/>
        </p:nvSpPr>
        <p:spPr>
          <a:xfrm>
            <a:off x="571471" y="4214817"/>
            <a:ext cx="1714514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2060"/>
                </a:solidFill>
              </a:rPr>
              <a:t>Produit</a:t>
            </a:r>
          </a:p>
        </p:txBody>
      </p:sp>
      <p:sp>
        <p:nvSpPr>
          <p:cNvPr id="175" name="Shape 175"/>
          <p:cNvSpPr/>
          <p:nvPr/>
        </p:nvSpPr>
        <p:spPr>
          <a:xfrm>
            <a:off x="6286512" y="4286255"/>
            <a:ext cx="1714514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2060"/>
                </a:solidFill>
              </a:rPr>
              <a:t>Producteur</a:t>
            </a:r>
          </a:p>
        </p:txBody>
      </p:sp>
      <p:pic>
        <p:nvPicPr>
          <p:cNvPr id="176" name="image8.jpeg" descr="C:\Documents and Settings\administrateur.APIADOM\Bureau\téléchargement (3)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86709" y="5857914"/>
            <a:ext cx="1357296" cy="10000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214282" y="1285859"/>
            <a:ext cx="8229601" cy="11430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44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Prix</a:t>
            </a:r>
            <a:r>
              <a:rPr sz="4400"/>
              <a:t> </a:t>
            </a:r>
            <a:r>
              <a:rPr b="1" sz="4400">
                <a:solidFill>
                  <a:srgbClr val="00206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d’Excellence</a:t>
            </a:r>
          </a:p>
        </p:txBody>
      </p:sp>
      <p:pic>
        <p:nvPicPr>
          <p:cNvPr id="179" name="image5.jpeg" descr="C:\Documents and Settings\administrateur.APIADOM\Bureau\téléchargement12)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9454" y="4310078"/>
            <a:ext cx="1924053" cy="2119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3.jpeg" descr="C:\Documents and Settings\administrateur.APIADOM\Bureau\logo tablier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6116" y="0"/>
            <a:ext cx="2239969" cy="142873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 flipH="1" flipV="1">
            <a:off x="1857355" y="2428868"/>
            <a:ext cx="4500596" cy="7"/>
          </a:xfrm>
          <a:prstGeom prst="line">
            <a:avLst/>
          </a:prstGeom>
          <a:ln>
            <a:solidFill>
              <a:srgbClr val="4A7EBB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182" name="image4.jpeg" descr="C:\Documents and Settings\administrateur.APIADOM\Bureau\excelle(1)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2263" y="1428736"/>
            <a:ext cx="1643080" cy="10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4.jpeg" descr="C:\Documents and Settings\administrateur.APIADOM\Bureau\excelle(1)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843" y="1428736"/>
            <a:ext cx="1643079" cy="10001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" name="Group 186"/>
          <p:cNvGrpSpPr/>
          <p:nvPr/>
        </p:nvGrpSpPr>
        <p:grpSpPr>
          <a:xfrm>
            <a:off x="1772884" y="2857488"/>
            <a:ext cx="5085139" cy="1188834"/>
            <a:chOff x="0" y="0"/>
            <a:chExt cx="5085138" cy="1188832"/>
          </a:xfrm>
        </p:grpSpPr>
        <p:sp>
          <p:nvSpPr>
            <p:cNvPr id="184" name="Shape 184"/>
            <p:cNvSpPr/>
            <p:nvPr/>
          </p:nvSpPr>
          <p:spPr>
            <a:xfrm>
              <a:off x="-1" y="-1"/>
              <a:ext cx="5085139" cy="1188833"/>
            </a:xfrm>
            <a:prstGeom prst="roundRect">
              <a:avLst>
                <a:gd name="adj" fmla="val 50000"/>
              </a:avLst>
            </a:prstGeom>
            <a:solidFill>
              <a:srgbClr val="F39B1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5" name="Shape 185"/>
            <p:cNvSpPr/>
            <p:nvPr/>
          </p:nvSpPr>
          <p:spPr>
            <a:xfrm>
              <a:off x="174096" y="70723"/>
              <a:ext cx="4736943" cy="10473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3600">
                  <a:solidFill>
                    <a:srgbClr val="002060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600">
                  <a:solidFill>
                    <a:srgbClr val="002060"/>
                  </a:solidFill>
                </a:rPr>
                <a:t>Produits à Base de Céréales</a:t>
              </a:r>
            </a:p>
          </p:txBody>
        </p:sp>
      </p:grpSp>
      <p:grpSp>
        <p:nvGrpSpPr>
          <p:cNvPr id="189" name="Group 189"/>
          <p:cNvGrpSpPr/>
          <p:nvPr/>
        </p:nvGrpSpPr>
        <p:grpSpPr>
          <a:xfrm>
            <a:off x="5416221" y="4857754"/>
            <a:ext cx="3299191" cy="928705"/>
            <a:chOff x="-1" y="0"/>
            <a:chExt cx="3299189" cy="928704"/>
          </a:xfrm>
        </p:grpSpPr>
        <p:sp>
          <p:nvSpPr>
            <p:cNvPr id="187" name="Shape 187"/>
            <p:cNvSpPr/>
            <p:nvPr/>
          </p:nvSpPr>
          <p:spPr>
            <a:xfrm>
              <a:off x="-2" y="-1"/>
              <a:ext cx="3299191" cy="928705"/>
            </a:xfrm>
            <a:prstGeom prst="roundRect">
              <a:avLst>
                <a:gd name="adj" fmla="val 50000"/>
              </a:avLst>
            </a:prstGeom>
            <a:solidFill>
              <a:srgbClr val="F39B1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>
                  <a:solidFill>
                    <a:srgbClr val="00206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8" name="Shape 188"/>
            <p:cNvSpPr/>
            <p:nvPr/>
          </p:nvSpPr>
          <p:spPr>
            <a:xfrm>
              <a:off x="136002" y="330998"/>
              <a:ext cx="3027184" cy="266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>
                  <a:solidFill>
                    <a:srgbClr val="00206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effectLst/>
                </a:defRPr>
              </a:pPr>
              <a:r>
                <a:rPr b="1">
                  <a:solidFill>
                    <a:srgbClr val="00206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</a:rPr>
                <a:t>GDA ZEMNIA EL MAÂMOURA</a:t>
              </a:r>
            </a:p>
          </p:txBody>
        </p:sp>
      </p:grpSp>
      <p:grpSp>
        <p:nvGrpSpPr>
          <p:cNvPr id="192" name="Group 192"/>
          <p:cNvGrpSpPr/>
          <p:nvPr/>
        </p:nvGrpSpPr>
        <p:grpSpPr>
          <a:xfrm>
            <a:off x="-5" y="4786320"/>
            <a:ext cx="3143252" cy="1000143"/>
            <a:chOff x="0" y="0"/>
            <a:chExt cx="3143251" cy="1000142"/>
          </a:xfrm>
        </p:grpSpPr>
        <p:sp>
          <p:nvSpPr>
            <p:cNvPr id="190" name="Shape 190"/>
            <p:cNvSpPr/>
            <p:nvPr/>
          </p:nvSpPr>
          <p:spPr>
            <a:xfrm>
              <a:off x="-1" y="-1"/>
              <a:ext cx="3143252" cy="1000143"/>
            </a:xfrm>
            <a:prstGeom prst="roundRect">
              <a:avLst>
                <a:gd name="adj" fmla="val 50000"/>
              </a:avLst>
            </a:prstGeom>
            <a:solidFill>
              <a:srgbClr val="F39B1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1" name="Shape 191"/>
            <p:cNvSpPr/>
            <p:nvPr/>
          </p:nvSpPr>
          <p:spPr>
            <a:xfrm>
              <a:off x="146464" y="322267"/>
              <a:ext cx="2850321" cy="355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4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400">
                  <a:solidFill>
                    <a:srgbClr val="002060"/>
                  </a:solidFill>
                </a:rPr>
                <a:t>Bsissa à base de blé</a:t>
              </a:r>
            </a:p>
          </p:txBody>
        </p:sp>
      </p:grpSp>
      <p:sp>
        <p:nvSpPr>
          <p:cNvPr id="193" name="Shape 193"/>
          <p:cNvSpPr/>
          <p:nvPr/>
        </p:nvSpPr>
        <p:spPr>
          <a:xfrm>
            <a:off x="714348" y="1500174"/>
            <a:ext cx="571510" cy="68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94" name="Shape 194"/>
          <p:cNvSpPr/>
          <p:nvPr/>
        </p:nvSpPr>
        <p:spPr>
          <a:xfrm>
            <a:off x="7143767" y="1428736"/>
            <a:ext cx="571510" cy="68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000">
                <a:solidFill>
                  <a:srgbClr val="FFC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95" name="Shape 195"/>
          <p:cNvSpPr/>
          <p:nvPr/>
        </p:nvSpPr>
        <p:spPr>
          <a:xfrm>
            <a:off x="571471" y="4000503"/>
            <a:ext cx="1714514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2060"/>
                </a:solidFill>
              </a:rPr>
              <a:t>Produit</a:t>
            </a:r>
          </a:p>
        </p:txBody>
      </p:sp>
      <p:sp>
        <p:nvSpPr>
          <p:cNvPr id="196" name="Shape 196"/>
          <p:cNvSpPr/>
          <p:nvPr/>
        </p:nvSpPr>
        <p:spPr>
          <a:xfrm>
            <a:off x="6215074" y="4253219"/>
            <a:ext cx="1714515" cy="447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2060"/>
                </a:solidFill>
              </a:rPr>
              <a:t>Producteur</a:t>
            </a:r>
          </a:p>
        </p:txBody>
      </p:sp>
      <p:pic>
        <p:nvPicPr>
          <p:cNvPr id="197" name="image9.jpeg" descr="C:\Documents and Settings\administrateur.APIADOM\Bureau\images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72395" y="5857914"/>
            <a:ext cx="1571643" cy="1000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